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74" r:id="rId5"/>
    <p:sldId id="375" r:id="rId6"/>
    <p:sldId id="348" r:id="rId7"/>
    <p:sldId id="387" r:id="rId8"/>
    <p:sldId id="369" r:id="rId9"/>
    <p:sldId id="354" r:id="rId10"/>
    <p:sldId id="371" r:id="rId11"/>
    <p:sldId id="359" r:id="rId12"/>
    <p:sldId id="380" r:id="rId13"/>
    <p:sldId id="376" r:id="rId14"/>
    <p:sldId id="378" r:id="rId15"/>
    <p:sldId id="382" r:id="rId16"/>
    <p:sldId id="384" r:id="rId17"/>
    <p:sldId id="367" r:id="rId18"/>
    <p:sldId id="379" r:id="rId19"/>
    <p:sldId id="381" r:id="rId20"/>
    <p:sldId id="383" r:id="rId21"/>
    <p:sldId id="377" r:id="rId22"/>
    <p:sldId id="373" r:id="rId23"/>
    <p:sldId id="386" r:id="rId24"/>
    <p:sldId id="385" r:id="rId25"/>
    <p:sldId id="362" r:id="rId26"/>
  </p:sldIdLst>
  <p:sldSz cx="12192000" cy="6858000"/>
  <p:notesSz cx="6797675" cy="9926638"/>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79E2A"/>
    <a:srgbClr val="6BA42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5B96C8-1FF8-49B9-95F1-7A2F1A8E12B7}" v="2" dt="2026-10-02T12:11:28.707"/>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redný štýl 4 - zvýrazneni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Tmavý štýl 2 - zvýraznenie 1/zvýrazneni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Svetlý štýl 2 - zvýrazneni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redný štýl 2 - zvýrazneni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Tmavý štýl 2 - zvýraznenie 5/zvýraznenie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Stredný štýl 2 - zvýrazneni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3" d="100"/>
          <a:sy n="113" d="100"/>
        </p:scale>
        <p:origin x="510"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drášová Zuzana  Mgr." userId="5a75008f-c29b-4671-aec6-44746725e2e8" providerId="ADAL" clId="{925B96C8-1FF8-49B9-95F1-7A2F1A8E12B7}"/>
    <pc:docChg chg="modSld sldOrd">
      <pc:chgData name="Ondrášová Zuzana  Mgr." userId="5a75008f-c29b-4671-aec6-44746725e2e8" providerId="ADAL" clId="{925B96C8-1FF8-49B9-95F1-7A2F1A8E12B7}" dt="2026-10-02T12:11:26.562" v="4" actId="20578"/>
      <pc:docMkLst>
        <pc:docMk/>
      </pc:docMkLst>
      <pc:sldChg chg="ord">
        <pc:chgData name="Ondrášová Zuzana  Mgr." userId="5a75008f-c29b-4671-aec6-44746725e2e8" providerId="ADAL" clId="{925B96C8-1FF8-49B9-95F1-7A2F1A8E12B7}" dt="2026-09-29T15:18:14.469" v="1"/>
        <pc:sldMkLst>
          <pc:docMk/>
          <pc:sldMk cId="2381943733" sldId="380"/>
        </pc:sldMkLst>
      </pc:sldChg>
      <pc:sldChg chg="modSp">
        <pc:chgData name="Ondrášová Zuzana  Mgr." userId="5a75008f-c29b-4671-aec6-44746725e2e8" providerId="ADAL" clId="{925B96C8-1FF8-49B9-95F1-7A2F1A8E12B7}" dt="2026-10-02T12:11:26.562" v="4" actId="20578"/>
        <pc:sldMkLst>
          <pc:docMk/>
          <pc:sldMk cId="2436332055" sldId="384"/>
        </pc:sldMkLst>
        <pc:spChg chg="mod">
          <ac:chgData name="Ondrášová Zuzana  Mgr." userId="5a75008f-c29b-4671-aec6-44746725e2e8" providerId="ADAL" clId="{925B96C8-1FF8-49B9-95F1-7A2F1A8E12B7}" dt="2026-10-02T12:11:26.562" v="4" actId="20578"/>
          <ac:spMkLst>
            <pc:docMk/>
            <pc:sldMk cId="2436332055" sldId="384"/>
            <ac:spMk id="3" creationId="{5A939C09-F29F-3698-29F7-C89C8BA1689F}"/>
          </ac:spMkLst>
        </pc:spChg>
      </pc:sldChg>
      <pc:sldChg chg="ord">
        <pc:chgData name="Ondrášová Zuzana  Mgr." userId="5a75008f-c29b-4671-aec6-44746725e2e8" providerId="ADAL" clId="{925B96C8-1FF8-49B9-95F1-7A2F1A8E12B7}" dt="2026-09-29T15:22:45.703" v="3"/>
        <pc:sldMkLst>
          <pc:docMk/>
          <pc:sldMk cId="2576935332" sldId="38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83C1A5-169E-4EC9-BE13-9B45F3F8BA6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sk-SK"/>
        </a:p>
      </dgm:t>
    </dgm:pt>
    <dgm:pt modelId="{C0956493-979A-4159-9600-56E63E99D1A3}">
      <dgm:prSet/>
      <dgm:spPr/>
      <dgm:t>
        <a:bodyPr/>
        <a:lstStyle/>
        <a:p>
          <a:r>
            <a:rPr lang="sk-SK" dirty="0"/>
            <a:t>19</a:t>
          </a:r>
          <a:r>
            <a:rPr lang="en-US" dirty="0"/>
            <a:t> </a:t>
          </a:r>
          <a:r>
            <a:rPr lang="en-US" dirty="0" err="1"/>
            <a:t>materských</a:t>
          </a:r>
          <a:r>
            <a:rPr lang="en-US" dirty="0"/>
            <a:t> </a:t>
          </a:r>
          <a:r>
            <a:rPr lang="en-US" dirty="0" err="1"/>
            <a:t>škôl</a:t>
          </a:r>
          <a:endParaRPr lang="sk-SK" dirty="0"/>
        </a:p>
      </dgm:t>
    </dgm:pt>
    <dgm:pt modelId="{33548922-913A-4D72-87AF-F185E36035B6}" type="parTrans" cxnId="{8DC5995D-602F-4DE6-B622-C93BD1D5E546}">
      <dgm:prSet/>
      <dgm:spPr/>
      <dgm:t>
        <a:bodyPr/>
        <a:lstStyle/>
        <a:p>
          <a:endParaRPr lang="sk-SK"/>
        </a:p>
      </dgm:t>
    </dgm:pt>
    <dgm:pt modelId="{6778F2EE-98BE-4C91-BBA8-4B6148CAEAAE}" type="sibTrans" cxnId="{8DC5995D-602F-4DE6-B622-C93BD1D5E546}">
      <dgm:prSet/>
      <dgm:spPr/>
      <dgm:t>
        <a:bodyPr/>
        <a:lstStyle/>
        <a:p>
          <a:endParaRPr lang="sk-SK"/>
        </a:p>
      </dgm:t>
    </dgm:pt>
    <dgm:pt modelId="{D8E91C15-4B8F-41D0-A41E-4AEE0DE317BC}">
      <dgm:prSet/>
      <dgm:spPr/>
      <dgm:t>
        <a:bodyPr/>
        <a:lstStyle/>
        <a:p>
          <a:r>
            <a:rPr lang="en-US"/>
            <a:t>2 základné umelecké školy</a:t>
          </a:r>
          <a:endParaRPr lang="sk-SK"/>
        </a:p>
      </dgm:t>
    </dgm:pt>
    <dgm:pt modelId="{49CCC7AC-BD1A-4CCA-A5D9-BA9FD3F9BEC2}" type="parTrans" cxnId="{DCFED11A-E6AC-4221-965F-FC3B4F448E79}">
      <dgm:prSet/>
      <dgm:spPr/>
      <dgm:t>
        <a:bodyPr/>
        <a:lstStyle/>
        <a:p>
          <a:endParaRPr lang="sk-SK"/>
        </a:p>
      </dgm:t>
    </dgm:pt>
    <dgm:pt modelId="{EF2F510F-0050-4689-B009-2CC6AA7AAAE5}" type="sibTrans" cxnId="{DCFED11A-E6AC-4221-965F-FC3B4F448E79}">
      <dgm:prSet/>
      <dgm:spPr/>
      <dgm:t>
        <a:bodyPr/>
        <a:lstStyle/>
        <a:p>
          <a:endParaRPr lang="sk-SK"/>
        </a:p>
      </dgm:t>
    </dgm:pt>
    <dgm:pt modelId="{1B4F6045-4C5D-4B65-BDB0-763575E744D0}">
      <dgm:prSet/>
      <dgm:spPr/>
      <dgm:t>
        <a:bodyPr/>
        <a:lstStyle/>
        <a:p>
          <a:r>
            <a:rPr lang="en-US" dirty="0"/>
            <a:t>1 centrum </a:t>
          </a:r>
          <a:r>
            <a:rPr lang="en-US" dirty="0" err="1"/>
            <a:t>voľného</a:t>
          </a:r>
          <a:r>
            <a:rPr lang="en-US" dirty="0"/>
            <a:t> </a:t>
          </a:r>
          <a:r>
            <a:rPr lang="en-US" dirty="0" err="1"/>
            <a:t>času</a:t>
          </a:r>
          <a:endParaRPr lang="sk-SK" dirty="0"/>
        </a:p>
      </dgm:t>
    </dgm:pt>
    <dgm:pt modelId="{678EBD91-6E67-4FF4-B5A9-6FC2C2CAE571}" type="parTrans" cxnId="{96E8D1CE-4D09-4B66-8CC8-2FC2A6FB80D4}">
      <dgm:prSet/>
      <dgm:spPr/>
      <dgm:t>
        <a:bodyPr/>
        <a:lstStyle/>
        <a:p>
          <a:endParaRPr lang="sk-SK"/>
        </a:p>
      </dgm:t>
    </dgm:pt>
    <dgm:pt modelId="{EF6BB7BC-6EA8-4689-86FF-E6FEF3738F97}" type="sibTrans" cxnId="{96E8D1CE-4D09-4B66-8CC8-2FC2A6FB80D4}">
      <dgm:prSet/>
      <dgm:spPr/>
      <dgm:t>
        <a:bodyPr/>
        <a:lstStyle/>
        <a:p>
          <a:endParaRPr lang="sk-SK"/>
        </a:p>
      </dgm:t>
    </dgm:pt>
    <dgm:pt modelId="{AA6BCDB2-21A7-4248-AA9F-DEADFA06706E}">
      <dgm:prSet/>
      <dgm:spPr/>
      <dgm:t>
        <a:bodyPr/>
        <a:lstStyle/>
        <a:p>
          <a:r>
            <a:rPr lang="en-US" dirty="0"/>
            <a:t>8 </a:t>
          </a:r>
          <a:r>
            <a:rPr lang="en-US" dirty="0" err="1"/>
            <a:t>základných</a:t>
          </a:r>
          <a:r>
            <a:rPr lang="en-US" dirty="0"/>
            <a:t> </a:t>
          </a:r>
          <a:r>
            <a:rPr lang="en-US" dirty="0" err="1"/>
            <a:t>škôl</a:t>
          </a:r>
          <a:endParaRPr lang="sk-SK" dirty="0"/>
        </a:p>
      </dgm:t>
    </dgm:pt>
    <dgm:pt modelId="{FE93E74F-34B5-48E6-B044-577AF0EA657A}" type="parTrans" cxnId="{B004D834-03AC-4C0E-A7EB-BCB7D78DA3A0}">
      <dgm:prSet/>
      <dgm:spPr/>
      <dgm:t>
        <a:bodyPr/>
        <a:lstStyle/>
        <a:p>
          <a:endParaRPr lang="sk-SK"/>
        </a:p>
      </dgm:t>
    </dgm:pt>
    <dgm:pt modelId="{9B8F58CD-7046-4C7F-AB3E-D0603BCF091F}" type="sibTrans" cxnId="{B004D834-03AC-4C0E-A7EB-BCB7D78DA3A0}">
      <dgm:prSet/>
      <dgm:spPr/>
      <dgm:t>
        <a:bodyPr/>
        <a:lstStyle/>
        <a:p>
          <a:endParaRPr lang="sk-SK"/>
        </a:p>
      </dgm:t>
    </dgm:pt>
    <dgm:pt modelId="{5D901784-18D3-4104-A14A-574B36B57FD0}">
      <dgm:prSet/>
      <dgm:spPr/>
      <dgm:t>
        <a:bodyPr/>
        <a:lstStyle/>
        <a:p>
          <a:r>
            <a:rPr lang="en-US" dirty="0"/>
            <a:t>6 </a:t>
          </a:r>
          <a:r>
            <a:rPr lang="sk-SK" dirty="0"/>
            <a:t>ZŠ s MŠ</a:t>
          </a:r>
        </a:p>
      </dgm:t>
    </dgm:pt>
    <dgm:pt modelId="{43EAA7E6-A159-4DBE-9695-DD63F0B4A3EB}" type="parTrans" cxnId="{1D56956B-2AE9-4DFF-82DB-EDF64B9341AF}">
      <dgm:prSet/>
      <dgm:spPr/>
      <dgm:t>
        <a:bodyPr/>
        <a:lstStyle/>
        <a:p>
          <a:endParaRPr lang="sk-SK"/>
        </a:p>
      </dgm:t>
    </dgm:pt>
    <dgm:pt modelId="{87B9A205-26BE-4066-A77F-4FE202423B21}" type="sibTrans" cxnId="{1D56956B-2AE9-4DFF-82DB-EDF64B9341AF}">
      <dgm:prSet/>
      <dgm:spPr/>
      <dgm:t>
        <a:bodyPr/>
        <a:lstStyle/>
        <a:p>
          <a:endParaRPr lang="sk-SK"/>
        </a:p>
      </dgm:t>
    </dgm:pt>
    <dgm:pt modelId="{D6316C4C-B672-4D17-A2DE-FFD764CC2C43}" type="pres">
      <dgm:prSet presAssocID="{3883C1A5-169E-4EC9-BE13-9B45F3F8BA6D}" presName="linear" presStyleCnt="0">
        <dgm:presLayoutVars>
          <dgm:animLvl val="lvl"/>
          <dgm:resizeHandles val="exact"/>
        </dgm:presLayoutVars>
      </dgm:prSet>
      <dgm:spPr/>
    </dgm:pt>
    <dgm:pt modelId="{8C7FE509-5C04-4089-9D81-6679C6CF42E9}" type="pres">
      <dgm:prSet presAssocID="{C0956493-979A-4159-9600-56E63E99D1A3}" presName="parentText" presStyleLbl="node1" presStyleIdx="0" presStyleCnt="5" custLinFactNeighborX="0" custLinFactNeighborY="36579">
        <dgm:presLayoutVars>
          <dgm:chMax val="0"/>
          <dgm:bulletEnabled val="1"/>
        </dgm:presLayoutVars>
      </dgm:prSet>
      <dgm:spPr/>
    </dgm:pt>
    <dgm:pt modelId="{4E82B01F-0CA5-4799-8BF1-B39CF294A0EB}" type="pres">
      <dgm:prSet presAssocID="{6778F2EE-98BE-4C91-BBA8-4B6148CAEAAE}" presName="spacer" presStyleCnt="0"/>
      <dgm:spPr/>
    </dgm:pt>
    <dgm:pt modelId="{8867E8F2-4048-47FE-98FB-827F65F3ADA6}" type="pres">
      <dgm:prSet presAssocID="{AA6BCDB2-21A7-4248-AA9F-DEADFA06706E}" presName="parentText" presStyleLbl="node1" presStyleIdx="1" presStyleCnt="5">
        <dgm:presLayoutVars>
          <dgm:chMax val="0"/>
          <dgm:bulletEnabled val="1"/>
        </dgm:presLayoutVars>
      </dgm:prSet>
      <dgm:spPr/>
    </dgm:pt>
    <dgm:pt modelId="{A7200B7C-F64A-4683-ABBF-D50303DC5A64}" type="pres">
      <dgm:prSet presAssocID="{9B8F58CD-7046-4C7F-AB3E-D0603BCF091F}" presName="spacer" presStyleCnt="0"/>
      <dgm:spPr/>
    </dgm:pt>
    <dgm:pt modelId="{F1F4EC00-C609-4CC4-AFC1-1FA69AC6B82C}" type="pres">
      <dgm:prSet presAssocID="{5D901784-18D3-4104-A14A-574B36B57FD0}" presName="parentText" presStyleLbl="node1" presStyleIdx="2" presStyleCnt="5">
        <dgm:presLayoutVars>
          <dgm:chMax val="0"/>
          <dgm:bulletEnabled val="1"/>
        </dgm:presLayoutVars>
      </dgm:prSet>
      <dgm:spPr/>
    </dgm:pt>
    <dgm:pt modelId="{B7E4B980-5E58-4C48-ABC3-48FC9359521D}" type="pres">
      <dgm:prSet presAssocID="{87B9A205-26BE-4066-A77F-4FE202423B21}" presName="spacer" presStyleCnt="0"/>
      <dgm:spPr/>
    </dgm:pt>
    <dgm:pt modelId="{132C4070-714A-48F2-8D5C-53F920238ADD}" type="pres">
      <dgm:prSet presAssocID="{D8E91C15-4B8F-41D0-A41E-4AEE0DE317BC}" presName="parentText" presStyleLbl="node1" presStyleIdx="3" presStyleCnt="5">
        <dgm:presLayoutVars>
          <dgm:chMax val="0"/>
          <dgm:bulletEnabled val="1"/>
        </dgm:presLayoutVars>
      </dgm:prSet>
      <dgm:spPr/>
    </dgm:pt>
    <dgm:pt modelId="{1A9A2334-D6C1-45D9-B295-7133AB20E30B}" type="pres">
      <dgm:prSet presAssocID="{EF2F510F-0050-4689-B009-2CC6AA7AAAE5}" presName="spacer" presStyleCnt="0"/>
      <dgm:spPr/>
    </dgm:pt>
    <dgm:pt modelId="{8AC3FDC0-A3BD-4229-8C08-25FDCD89CB41}" type="pres">
      <dgm:prSet presAssocID="{1B4F6045-4C5D-4B65-BDB0-763575E744D0}" presName="parentText" presStyleLbl="node1" presStyleIdx="4" presStyleCnt="5">
        <dgm:presLayoutVars>
          <dgm:chMax val="0"/>
          <dgm:bulletEnabled val="1"/>
        </dgm:presLayoutVars>
      </dgm:prSet>
      <dgm:spPr/>
    </dgm:pt>
  </dgm:ptLst>
  <dgm:cxnLst>
    <dgm:cxn modelId="{DCFED11A-E6AC-4221-965F-FC3B4F448E79}" srcId="{3883C1A5-169E-4EC9-BE13-9B45F3F8BA6D}" destId="{D8E91C15-4B8F-41D0-A41E-4AEE0DE317BC}" srcOrd="3" destOrd="0" parTransId="{49CCC7AC-BD1A-4CCA-A5D9-BA9FD3F9BEC2}" sibTransId="{EF2F510F-0050-4689-B009-2CC6AA7AAAE5}"/>
    <dgm:cxn modelId="{CFA4BA26-B2BB-4AC4-AC07-9E4797F48716}" type="presOf" srcId="{3883C1A5-169E-4EC9-BE13-9B45F3F8BA6D}" destId="{D6316C4C-B672-4D17-A2DE-FFD764CC2C43}" srcOrd="0" destOrd="0" presId="urn:microsoft.com/office/officeart/2005/8/layout/vList2"/>
    <dgm:cxn modelId="{B004D834-03AC-4C0E-A7EB-BCB7D78DA3A0}" srcId="{3883C1A5-169E-4EC9-BE13-9B45F3F8BA6D}" destId="{AA6BCDB2-21A7-4248-AA9F-DEADFA06706E}" srcOrd="1" destOrd="0" parTransId="{FE93E74F-34B5-48E6-B044-577AF0EA657A}" sibTransId="{9B8F58CD-7046-4C7F-AB3E-D0603BCF091F}"/>
    <dgm:cxn modelId="{8DC5995D-602F-4DE6-B622-C93BD1D5E546}" srcId="{3883C1A5-169E-4EC9-BE13-9B45F3F8BA6D}" destId="{C0956493-979A-4159-9600-56E63E99D1A3}" srcOrd="0" destOrd="0" parTransId="{33548922-913A-4D72-87AF-F185E36035B6}" sibTransId="{6778F2EE-98BE-4C91-BBA8-4B6148CAEAAE}"/>
    <dgm:cxn modelId="{C6C42A46-7135-405C-BB2E-8381BB0BE46A}" type="presOf" srcId="{C0956493-979A-4159-9600-56E63E99D1A3}" destId="{8C7FE509-5C04-4089-9D81-6679C6CF42E9}" srcOrd="0" destOrd="0" presId="urn:microsoft.com/office/officeart/2005/8/layout/vList2"/>
    <dgm:cxn modelId="{1D56956B-2AE9-4DFF-82DB-EDF64B9341AF}" srcId="{3883C1A5-169E-4EC9-BE13-9B45F3F8BA6D}" destId="{5D901784-18D3-4104-A14A-574B36B57FD0}" srcOrd="2" destOrd="0" parTransId="{43EAA7E6-A159-4DBE-9695-DD63F0B4A3EB}" sibTransId="{87B9A205-26BE-4066-A77F-4FE202423B21}"/>
    <dgm:cxn modelId="{D1A01E76-DB01-4D00-99BC-858819FC8B49}" type="presOf" srcId="{1B4F6045-4C5D-4B65-BDB0-763575E744D0}" destId="{8AC3FDC0-A3BD-4229-8C08-25FDCD89CB41}" srcOrd="0" destOrd="0" presId="urn:microsoft.com/office/officeart/2005/8/layout/vList2"/>
    <dgm:cxn modelId="{BB7612AC-B3C1-4B2F-8F5E-C7B5004B7C01}" type="presOf" srcId="{D8E91C15-4B8F-41D0-A41E-4AEE0DE317BC}" destId="{132C4070-714A-48F2-8D5C-53F920238ADD}" srcOrd="0" destOrd="0" presId="urn:microsoft.com/office/officeart/2005/8/layout/vList2"/>
    <dgm:cxn modelId="{381618CE-6FD0-4D18-A575-518134B8E5E0}" type="presOf" srcId="{AA6BCDB2-21A7-4248-AA9F-DEADFA06706E}" destId="{8867E8F2-4048-47FE-98FB-827F65F3ADA6}" srcOrd="0" destOrd="0" presId="urn:microsoft.com/office/officeart/2005/8/layout/vList2"/>
    <dgm:cxn modelId="{96E8D1CE-4D09-4B66-8CC8-2FC2A6FB80D4}" srcId="{3883C1A5-169E-4EC9-BE13-9B45F3F8BA6D}" destId="{1B4F6045-4C5D-4B65-BDB0-763575E744D0}" srcOrd="4" destOrd="0" parTransId="{678EBD91-6E67-4FF4-B5A9-6FC2C2CAE571}" sibTransId="{EF6BB7BC-6EA8-4689-86FF-E6FEF3738F97}"/>
    <dgm:cxn modelId="{6B6EC2FF-128D-4AD3-9817-47AF55EB33EC}" type="presOf" srcId="{5D901784-18D3-4104-A14A-574B36B57FD0}" destId="{F1F4EC00-C609-4CC4-AFC1-1FA69AC6B82C}" srcOrd="0" destOrd="0" presId="urn:microsoft.com/office/officeart/2005/8/layout/vList2"/>
    <dgm:cxn modelId="{9974306F-51BE-4176-8990-1311F0C78985}" type="presParOf" srcId="{D6316C4C-B672-4D17-A2DE-FFD764CC2C43}" destId="{8C7FE509-5C04-4089-9D81-6679C6CF42E9}" srcOrd="0" destOrd="0" presId="urn:microsoft.com/office/officeart/2005/8/layout/vList2"/>
    <dgm:cxn modelId="{DFF9848B-CBF9-4B2A-BBF5-5777AB3CB214}" type="presParOf" srcId="{D6316C4C-B672-4D17-A2DE-FFD764CC2C43}" destId="{4E82B01F-0CA5-4799-8BF1-B39CF294A0EB}" srcOrd="1" destOrd="0" presId="urn:microsoft.com/office/officeart/2005/8/layout/vList2"/>
    <dgm:cxn modelId="{9B92560E-6A27-4F00-9414-557749532594}" type="presParOf" srcId="{D6316C4C-B672-4D17-A2DE-FFD764CC2C43}" destId="{8867E8F2-4048-47FE-98FB-827F65F3ADA6}" srcOrd="2" destOrd="0" presId="urn:microsoft.com/office/officeart/2005/8/layout/vList2"/>
    <dgm:cxn modelId="{EAD04FDC-07F0-43CB-819B-71C238D88CB6}" type="presParOf" srcId="{D6316C4C-B672-4D17-A2DE-FFD764CC2C43}" destId="{A7200B7C-F64A-4683-ABBF-D50303DC5A64}" srcOrd="3" destOrd="0" presId="urn:microsoft.com/office/officeart/2005/8/layout/vList2"/>
    <dgm:cxn modelId="{DF95906B-6968-4A7C-84FD-58C85CF1438A}" type="presParOf" srcId="{D6316C4C-B672-4D17-A2DE-FFD764CC2C43}" destId="{F1F4EC00-C609-4CC4-AFC1-1FA69AC6B82C}" srcOrd="4" destOrd="0" presId="urn:microsoft.com/office/officeart/2005/8/layout/vList2"/>
    <dgm:cxn modelId="{82980BC9-0D61-4382-900F-ED7B2B203D7F}" type="presParOf" srcId="{D6316C4C-B672-4D17-A2DE-FFD764CC2C43}" destId="{B7E4B980-5E58-4C48-ABC3-48FC9359521D}" srcOrd="5" destOrd="0" presId="urn:microsoft.com/office/officeart/2005/8/layout/vList2"/>
    <dgm:cxn modelId="{835AEE1B-7082-4CB2-ACAB-D26215D9575A}" type="presParOf" srcId="{D6316C4C-B672-4D17-A2DE-FFD764CC2C43}" destId="{132C4070-714A-48F2-8D5C-53F920238ADD}" srcOrd="6" destOrd="0" presId="urn:microsoft.com/office/officeart/2005/8/layout/vList2"/>
    <dgm:cxn modelId="{460D3295-E1C0-414E-8CA0-E65502638B41}" type="presParOf" srcId="{D6316C4C-B672-4D17-A2DE-FFD764CC2C43}" destId="{1A9A2334-D6C1-45D9-B295-7133AB20E30B}" srcOrd="7" destOrd="0" presId="urn:microsoft.com/office/officeart/2005/8/layout/vList2"/>
    <dgm:cxn modelId="{05546E48-97D2-4A6A-AC71-DD123233E56D}" type="presParOf" srcId="{D6316C4C-B672-4D17-A2DE-FFD764CC2C43}" destId="{8AC3FDC0-A3BD-4229-8C08-25FDCD89CB41}" srcOrd="8"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D1AC0F2-5452-46A7-942E-02BE5A01445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sk-SK"/>
        </a:p>
      </dgm:t>
    </dgm:pt>
    <dgm:pt modelId="{745B02C0-6C54-4662-B220-20DE31B05E91}">
      <dgm:prSet/>
      <dgm:spPr/>
      <dgm:t>
        <a:bodyPr/>
        <a:lstStyle/>
        <a:p>
          <a:r>
            <a:rPr lang="sk-SK" dirty="0"/>
            <a:t>8</a:t>
          </a:r>
          <a:r>
            <a:rPr lang="en-US" dirty="0"/>
            <a:t> </a:t>
          </a:r>
          <a:r>
            <a:rPr lang="en-US" dirty="0" err="1"/>
            <a:t>matersk</a:t>
          </a:r>
          <a:r>
            <a:rPr lang="sk-SK" dirty="0" err="1"/>
            <a:t>ých</a:t>
          </a:r>
          <a:r>
            <a:rPr lang="en-US" dirty="0"/>
            <a:t> </a:t>
          </a:r>
          <a:r>
            <a:rPr lang="en-US" dirty="0" err="1"/>
            <a:t>šk</a:t>
          </a:r>
          <a:r>
            <a:rPr lang="sk-SK" dirty="0" err="1"/>
            <a:t>ôl</a:t>
          </a:r>
          <a:endParaRPr lang="sk-SK" dirty="0"/>
        </a:p>
      </dgm:t>
    </dgm:pt>
    <dgm:pt modelId="{646AD56E-108D-4B35-901E-45845B495A69}" type="parTrans" cxnId="{F662D961-5C82-4618-931B-C05FBE34C1F0}">
      <dgm:prSet/>
      <dgm:spPr/>
      <dgm:t>
        <a:bodyPr/>
        <a:lstStyle/>
        <a:p>
          <a:endParaRPr lang="sk-SK"/>
        </a:p>
      </dgm:t>
    </dgm:pt>
    <dgm:pt modelId="{41360CC5-FF13-4A4D-B108-A59DCC212C54}" type="sibTrans" cxnId="{F662D961-5C82-4618-931B-C05FBE34C1F0}">
      <dgm:prSet/>
      <dgm:spPr/>
      <dgm:t>
        <a:bodyPr/>
        <a:lstStyle/>
        <a:p>
          <a:endParaRPr lang="sk-SK"/>
        </a:p>
      </dgm:t>
    </dgm:pt>
    <dgm:pt modelId="{03316C23-6568-45E8-A14C-5728A02D8CD9}">
      <dgm:prSet/>
      <dgm:spPr/>
      <dgm:t>
        <a:bodyPr/>
        <a:lstStyle/>
        <a:p>
          <a:r>
            <a:rPr lang="sk-SK" dirty="0"/>
            <a:t>3</a:t>
          </a:r>
          <a:r>
            <a:rPr lang="en-US" dirty="0"/>
            <a:t> </a:t>
          </a:r>
          <a:r>
            <a:rPr lang="en-US" dirty="0" err="1"/>
            <a:t>základné</a:t>
          </a:r>
          <a:r>
            <a:rPr lang="en-US" dirty="0"/>
            <a:t> </a:t>
          </a:r>
          <a:r>
            <a:rPr lang="en-US" dirty="0" err="1"/>
            <a:t>umelecké</a:t>
          </a:r>
          <a:r>
            <a:rPr lang="en-US" dirty="0"/>
            <a:t> </a:t>
          </a:r>
          <a:r>
            <a:rPr lang="en-US" dirty="0" err="1"/>
            <a:t>školy</a:t>
          </a:r>
          <a:endParaRPr lang="sk-SK" dirty="0"/>
        </a:p>
      </dgm:t>
    </dgm:pt>
    <dgm:pt modelId="{67E854B2-E52A-42AA-89F8-3D401B04763F}" type="parTrans" cxnId="{9957D067-7788-4892-AAC4-C9FF9F7162F3}">
      <dgm:prSet/>
      <dgm:spPr/>
      <dgm:t>
        <a:bodyPr/>
        <a:lstStyle/>
        <a:p>
          <a:endParaRPr lang="sk-SK"/>
        </a:p>
      </dgm:t>
    </dgm:pt>
    <dgm:pt modelId="{8007215D-2F34-4E91-852B-F34C68F03C47}" type="sibTrans" cxnId="{9957D067-7788-4892-AAC4-C9FF9F7162F3}">
      <dgm:prSet/>
      <dgm:spPr/>
      <dgm:t>
        <a:bodyPr/>
        <a:lstStyle/>
        <a:p>
          <a:endParaRPr lang="sk-SK"/>
        </a:p>
      </dgm:t>
    </dgm:pt>
    <dgm:pt modelId="{24159066-DC43-451D-92CD-1150CCE8FB2D}">
      <dgm:prSet/>
      <dgm:spPr/>
      <dgm:t>
        <a:bodyPr/>
        <a:lstStyle/>
        <a:p>
          <a:r>
            <a:rPr lang="sk-SK" dirty="0"/>
            <a:t>4</a:t>
          </a:r>
          <a:r>
            <a:rPr lang="en-US" dirty="0"/>
            <a:t> </a:t>
          </a:r>
          <a:r>
            <a:rPr lang="en-US" dirty="0" err="1"/>
            <a:t>centr</a:t>
          </a:r>
          <a:r>
            <a:rPr lang="sk-SK" dirty="0"/>
            <a:t>á</a:t>
          </a:r>
          <a:r>
            <a:rPr lang="en-US" dirty="0"/>
            <a:t> </a:t>
          </a:r>
          <a:r>
            <a:rPr lang="en-US" dirty="0" err="1"/>
            <a:t>voľného</a:t>
          </a:r>
          <a:r>
            <a:rPr lang="en-US" dirty="0"/>
            <a:t> </a:t>
          </a:r>
          <a:r>
            <a:rPr lang="en-US" dirty="0" err="1"/>
            <a:t>času</a:t>
          </a:r>
          <a:endParaRPr lang="sk-SK" dirty="0"/>
        </a:p>
      </dgm:t>
    </dgm:pt>
    <dgm:pt modelId="{09209E0F-434F-419D-89C9-5C77118475EB}" type="parTrans" cxnId="{92917CB7-603A-477A-B174-1EDF25E87E6F}">
      <dgm:prSet/>
      <dgm:spPr/>
      <dgm:t>
        <a:bodyPr/>
        <a:lstStyle/>
        <a:p>
          <a:endParaRPr lang="sk-SK"/>
        </a:p>
      </dgm:t>
    </dgm:pt>
    <dgm:pt modelId="{8EABA1CD-A5CF-47D2-9ADE-26B5F55D9820}" type="sibTrans" cxnId="{92917CB7-603A-477A-B174-1EDF25E87E6F}">
      <dgm:prSet/>
      <dgm:spPr/>
      <dgm:t>
        <a:bodyPr/>
        <a:lstStyle/>
        <a:p>
          <a:endParaRPr lang="sk-SK"/>
        </a:p>
      </dgm:t>
    </dgm:pt>
    <dgm:pt modelId="{828EE5BD-1646-4E8D-8164-F8BA56BC49E5}">
      <dgm:prSet/>
      <dgm:spPr/>
      <dgm:t>
        <a:bodyPr/>
        <a:lstStyle/>
        <a:p>
          <a:r>
            <a:rPr lang="sk-SK" dirty="0"/>
            <a:t>8 školských jedální</a:t>
          </a:r>
        </a:p>
      </dgm:t>
    </dgm:pt>
    <dgm:pt modelId="{F3274FBD-1F40-4C1F-8AE9-6B4DEAAC7B50}" type="parTrans" cxnId="{152B606B-DC08-40C4-BFE9-39580ECEA412}">
      <dgm:prSet/>
      <dgm:spPr/>
      <dgm:t>
        <a:bodyPr/>
        <a:lstStyle/>
        <a:p>
          <a:endParaRPr lang="sk-SK"/>
        </a:p>
      </dgm:t>
    </dgm:pt>
    <dgm:pt modelId="{69DEB8B7-A94E-4E52-8E8E-62C192CE40DA}" type="sibTrans" cxnId="{152B606B-DC08-40C4-BFE9-39580ECEA412}">
      <dgm:prSet/>
      <dgm:spPr/>
      <dgm:t>
        <a:bodyPr/>
        <a:lstStyle/>
        <a:p>
          <a:endParaRPr lang="sk-SK"/>
        </a:p>
      </dgm:t>
    </dgm:pt>
    <dgm:pt modelId="{6382DD67-EBBC-49EC-A3C6-CED414F813CE}">
      <dgm:prSet/>
      <dgm:spPr/>
      <dgm:t>
        <a:bodyPr/>
        <a:lstStyle/>
        <a:p>
          <a:r>
            <a:rPr lang="sk-SK" dirty="0"/>
            <a:t>2 školské internáty</a:t>
          </a:r>
        </a:p>
      </dgm:t>
    </dgm:pt>
    <dgm:pt modelId="{207F8BBE-38D6-4672-8D00-8A43E16D0EF5}" type="parTrans" cxnId="{0B069351-C08A-447E-9841-31B119F588BD}">
      <dgm:prSet/>
      <dgm:spPr/>
      <dgm:t>
        <a:bodyPr/>
        <a:lstStyle/>
        <a:p>
          <a:endParaRPr lang="sk-SK"/>
        </a:p>
      </dgm:t>
    </dgm:pt>
    <dgm:pt modelId="{4911DD77-9C2A-4725-B018-20B37AB69ACC}" type="sibTrans" cxnId="{0B069351-C08A-447E-9841-31B119F588BD}">
      <dgm:prSet/>
      <dgm:spPr/>
      <dgm:t>
        <a:bodyPr/>
        <a:lstStyle/>
        <a:p>
          <a:endParaRPr lang="sk-SK"/>
        </a:p>
      </dgm:t>
    </dgm:pt>
    <dgm:pt modelId="{DA48BB4D-F908-4747-B200-4583CFBA77C7}">
      <dgm:prSet/>
      <dgm:spPr/>
      <dgm:t>
        <a:bodyPr/>
        <a:lstStyle/>
        <a:p>
          <a:r>
            <a:rPr lang="sk-SK" dirty="0"/>
            <a:t>7 základných škôl</a:t>
          </a:r>
        </a:p>
      </dgm:t>
    </dgm:pt>
    <dgm:pt modelId="{8685A4A6-6701-4940-A8D1-8277275AB8D8}" type="parTrans" cxnId="{6C013470-B50F-47F0-97FA-E5D6ABF732C5}">
      <dgm:prSet/>
      <dgm:spPr/>
      <dgm:t>
        <a:bodyPr/>
        <a:lstStyle/>
        <a:p>
          <a:endParaRPr lang="sk-SK"/>
        </a:p>
      </dgm:t>
    </dgm:pt>
    <dgm:pt modelId="{77F5DA60-CB18-4967-9636-1F6CC2179B07}" type="sibTrans" cxnId="{6C013470-B50F-47F0-97FA-E5D6ABF732C5}">
      <dgm:prSet/>
      <dgm:spPr/>
      <dgm:t>
        <a:bodyPr/>
        <a:lstStyle/>
        <a:p>
          <a:endParaRPr lang="sk-SK"/>
        </a:p>
      </dgm:t>
    </dgm:pt>
    <dgm:pt modelId="{05A0EBFB-8CAA-4DA6-B3D8-D6EC7173C2C5}">
      <dgm:prSet/>
      <dgm:spPr/>
      <dgm:t>
        <a:bodyPr/>
        <a:lstStyle/>
        <a:p>
          <a:pPr>
            <a:buNone/>
          </a:pPr>
          <a:r>
            <a:rPr lang="sk-SK" dirty="0"/>
            <a:t>5 súkromných materských škôl</a:t>
          </a:r>
        </a:p>
      </dgm:t>
    </dgm:pt>
    <dgm:pt modelId="{04226C08-745F-473C-A96A-1F09F01FA835}" type="parTrans" cxnId="{CB91E41F-1EBD-41BE-A4CA-E80C45710106}">
      <dgm:prSet/>
      <dgm:spPr/>
      <dgm:t>
        <a:bodyPr/>
        <a:lstStyle/>
        <a:p>
          <a:endParaRPr lang="sk-SK"/>
        </a:p>
      </dgm:t>
    </dgm:pt>
    <dgm:pt modelId="{E661F3C5-4C2B-4011-A22A-4315BA5EB8F9}" type="sibTrans" cxnId="{CB91E41F-1EBD-41BE-A4CA-E80C45710106}">
      <dgm:prSet/>
      <dgm:spPr/>
      <dgm:t>
        <a:bodyPr/>
        <a:lstStyle/>
        <a:p>
          <a:endParaRPr lang="sk-SK"/>
        </a:p>
      </dgm:t>
    </dgm:pt>
    <dgm:pt modelId="{6424D4AB-BF4C-4F30-AAB3-B0A110491B0A}">
      <dgm:prSet/>
      <dgm:spPr/>
      <dgm:t>
        <a:bodyPr/>
        <a:lstStyle/>
        <a:p>
          <a:pPr>
            <a:buNone/>
          </a:pPr>
          <a:r>
            <a:rPr lang="sk-SK" dirty="0"/>
            <a:t>3 cirkevné materské školy</a:t>
          </a:r>
        </a:p>
      </dgm:t>
    </dgm:pt>
    <dgm:pt modelId="{4B157318-D75E-4B0A-92EA-B4A65531713D}" type="parTrans" cxnId="{6045ACD2-472A-4423-88E1-F13CB356D8FA}">
      <dgm:prSet/>
      <dgm:spPr/>
      <dgm:t>
        <a:bodyPr/>
        <a:lstStyle/>
        <a:p>
          <a:endParaRPr lang="sk-SK"/>
        </a:p>
      </dgm:t>
    </dgm:pt>
    <dgm:pt modelId="{46642F39-E4CE-41EA-8FD3-7EAB94365B10}" type="sibTrans" cxnId="{6045ACD2-472A-4423-88E1-F13CB356D8FA}">
      <dgm:prSet/>
      <dgm:spPr/>
      <dgm:t>
        <a:bodyPr/>
        <a:lstStyle/>
        <a:p>
          <a:endParaRPr lang="sk-SK"/>
        </a:p>
      </dgm:t>
    </dgm:pt>
    <dgm:pt modelId="{FCDA2776-7204-426E-B45B-366FDB9EB161}">
      <dgm:prSet/>
      <dgm:spPr/>
      <dgm:t>
        <a:bodyPr/>
        <a:lstStyle/>
        <a:p>
          <a:pPr>
            <a:buFontTx/>
            <a:buNone/>
          </a:pPr>
          <a:r>
            <a:rPr lang="sk-SK" dirty="0"/>
            <a:t>3 cirkevné základné školy</a:t>
          </a:r>
        </a:p>
      </dgm:t>
    </dgm:pt>
    <dgm:pt modelId="{01B35F07-486A-457D-9A04-26A8B2596635}" type="parTrans" cxnId="{0209450B-E5B7-4839-AD82-429F493D561C}">
      <dgm:prSet/>
      <dgm:spPr/>
      <dgm:t>
        <a:bodyPr/>
        <a:lstStyle/>
        <a:p>
          <a:endParaRPr lang="sk-SK"/>
        </a:p>
      </dgm:t>
    </dgm:pt>
    <dgm:pt modelId="{EEF2377E-38B5-4687-99DF-E9D28974ADFC}" type="sibTrans" cxnId="{0209450B-E5B7-4839-AD82-429F493D561C}">
      <dgm:prSet/>
      <dgm:spPr/>
      <dgm:t>
        <a:bodyPr/>
        <a:lstStyle/>
        <a:p>
          <a:endParaRPr lang="sk-SK"/>
        </a:p>
      </dgm:t>
    </dgm:pt>
    <dgm:pt modelId="{5CDFA357-68EB-4E33-875B-56FAF247E678}">
      <dgm:prSet/>
      <dgm:spPr/>
      <dgm:t>
        <a:bodyPr/>
        <a:lstStyle/>
        <a:p>
          <a:pPr>
            <a:buFontTx/>
            <a:buNone/>
          </a:pPr>
          <a:r>
            <a:rPr lang="sk-SK" dirty="0"/>
            <a:t>4 súkromné základné školy</a:t>
          </a:r>
        </a:p>
      </dgm:t>
    </dgm:pt>
    <dgm:pt modelId="{1D41B257-EA3D-418E-9B23-13B2A324D48A}" type="parTrans" cxnId="{DE2E7585-A29C-4A18-AA84-469734552B7F}">
      <dgm:prSet/>
      <dgm:spPr/>
      <dgm:t>
        <a:bodyPr/>
        <a:lstStyle/>
        <a:p>
          <a:endParaRPr lang="sk-SK"/>
        </a:p>
      </dgm:t>
    </dgm:pt>
    <dgm:pt modelId="{7D521A8A-2F0B-4A00-9944-A2BD592702F0}" type="sibTrans" cxnId="{DE2E7585-A29C-4A18-AA84-469734552B7F}">
      <dgm:prSet/>
      <dgm:spPr/>
      <dgm:t>
        <a:bodyPr/>
        <a:lstStyle/>
        <a:p>
          <a:endParaRPr lang="sk-SK"/>
        </a:p>
      </dgm:t>
    </dgm:pt>
    <dgm:pt modelId="{A2A4A429-0B4F-41BE-B40D-70BCBFCD7B0A}">
      <dgm:prSet/>
      <dgm:spPr/>
      <dgm:t>
        <a:bodyPr/>
        <a:lstStyle/>
        <a:p>
          <a:pPr>
            <a:buNone/>
          </a:pPr>
          <a:r>
            <a:rPr lang="sk-SK" dirty="0"/>
            <a:t>2 cirkevné centrá voľného času</a:t>
          </a:r>
        </a:p>
      </dgm:t>
    </dgm:pt>
    <dgm:pt modelId="{328E2A10-746D-4675-A8B8-F1D6A767B9E6}" type="parTrans" cxnId="{9F8F4593-8103-4675-B220-334A6806E5EF}">
      <dgm:prSet/>
      <dgm:spPr/>
      <dgm:t>
        <a:bodyPr/>
        <a:lstStyle/>
        <a:p>
          <a:endParaRPr lang="sk-SK"/>
        </a:p>
      </dgm:t>
    </dgm:pt>
    <dgm:pt modelId="{F2432E5F-2399-4BBC-A056-6176C02952FD}" type="sibTrans" cxnId="{9F8F4593-8103-4675-B220-334A6806E5EF}">
      <dgm:prSet/>
      <dgm:spPr/>
      <dgm:t>
        <a:bodyPr/>
        <a:lstStyle/>
        <a:p>
          <a:endParaRPr lang="sk-SK"/>
        </a:p>
      </dgm:t>
    </dgm:pt>
    <dgm:pt modelId="{ECBBDFCB-2F7B-4D20-9B30-F11BD2526C61}">
      <dgm:prSet/>
      <dgm:spPr/>
      <dgm:t>
        <a:bodyPr/>
        <a:lstStyle/>
        <a:p>
          <a:pPr>
            <a:buNone/>
          </a:pPr>
          <a:r>
            <a:rPr lang="sk-SK" dirty="0"/>
            <a:t>2 súkromné centrá voľného času</a:t>
          </a:r>
        </a:p>
      </dgm:t>
    </dgm:pt>
    <dgm:pt modelId="{8E89CA50-8CA1-4AC2-A272-1319B6733ED3}" type="parTrans" cxnId="{2E5708AD-E90A-4260-A3F2-2BEBF48C8B5E}">
      <dgm:prSet/>
      <dgm:spPr/>
      <dgm:t>
        <a:bodyPr/>
        <a:lstStyle/>
        <a:p>
          <a:endParaRPr lang="sk-SK"/>
        </a:p>
      </dgm:t>
    </dgm:pt>
    <dgm:pt modelId="{88E7226D-39EF-4B8F-BE76-F6BF13EF7FCE}" type="sibTrans" cxnId="{2E5708AD-E90A-4260-A3F2-2BEBF48C8B5E}">
      <dgm:prSet/>
      <dgm:spPr/>
      <dgm:t>
        <a:bodyPr/>
        <a:lstStyle/>
        <a:p>
          <a:endParaRPr lang="sk-SK"/>
        </a:p>
      </dgm:t>
    </dgm:pt>
    <dgm:pt modelId="{F5FE10D0-30AE-4C30-9E0B-750FF9EC92EF}">
      <dgm:prSet/>
      <dgm:spPr/>
      <dgm:t>
        <a:bodyPr/>
        <a:lstStyle/>
        <a:p>
          <a:pPr>
            <a:buFontTx/>
            <a:buNone/>
          </a:pPr>
          <a:r>
            <a:rPr lang="sk-SK" dirty="0"/>
            <a:t>ŠKD pri ZŠ a ZŠ s MŠ</a:t>
          </a:r>
        </a:p>
      </dgm:t>
    </dgm:pt>
    <dgm:pt modelId="{ED2EC6CA-993C-4429-9EE7-C408CA771FF9}" type="parTrans" cxnId="{27642465-9022-4BE1-B46E-44FEB467AA92}">
      <dgm:prSet/>
      <dgm:spPr/>
      <dgm:t>
        <a:bodyPr/>
        <a:lstStyle/>
        <a:p>
          <a:endParaRPr lang="sk-SK"/>
        </a:p>
      </dgm:t>
    </dgm:pt>
    <dgm:pt modelId="{C23F66C4-C4A8-4A38-9782-969C1576641B}" type="sibTrans" cxnId="{27642465-9022-4BE1-B46E-44FEB467AA92}">
      <dgm:prSet/>
      <dgm:spPr/>
      <dgm:t>
        <a:bodyPr/>
        <a:lstStyle/>
        <a:p>
          <a:endParaRPr lang="sk-SK"/>
        </a:p>
      </dgm:t>
    </dgm:pt>
    <dgm:pt modelId="{90A70620-EE40-4FFD-936C-6D20973F9424}">
      <dgm:prSet/>
      <dgm:spPr/>
      <dgm:t>
        <a:bodyPr/>
        <a:lstStyle/>
        <a:p>
          <a:pPr>
            <a:buFontTx/>
            <a:buNone/>
          </a:pPr>
          <a:r>
            <a:rPr lang="sk-SK" dirty="0"/>
            <a:t>3 cirkevné ŠKD</a:t>
          </a:r>
        </a:p>
      </dgm:t>
    </dgm:pt>
    <dgm:pt modelId="{6F21AC65-0BA9-4C50-9899-2C40A6E22AB7}" type="parTrans" cxnId="{596DA778-0F50-484A-91F0-F16AAC9136F2}">
      <dgm:prSet/>
      <dgm:spPr/>
      <dgm:t>
        <a:bodyPr/>
        <a:lstStyle/>
        <a:p>
          <a:endParaRPr lang="sk-SK"/>
        </a:p>
      </dgm:t>
    </dgm:pt>
    <dgm:pt modelId="{78A3C500-DBD0-462C-A987-D8F4F989FD92}" type="sibTrans" cxnId="{596DA778-0F50-484A-91F0-F16AAC9136F2}">
      <dgm:prSet/>
      <dgm:spPr/>
      <dgm:t>
        <a:bodyPr/>
        <a:lstStyle/>
        <a:p>
          <a:endParaRPr lang="sk-SK"/>
        </a:p>
      </dgm:t>
    </dgm:pt>
    <dgm:pt modelId="{994B3052-1B81-4059-8D4C-DB3A189DC74F}">
      <dgm:prSet/>
      <dgm:spPr/>
      <dgm:t>
        <a:bodyPr/>
        <a:lstStyle/>
        <a:p>
          <a:pPr>
            <a:buFontTx/>
            <a:buNone/>
          </a:pPr>
          <a:r>
            <a:rPr lang="sk-SK"/>
            <a:t>2 súkromné ŠKD</a:t>
          </a:r>
          <a:endParaRPr lang="sk-SK" dirty="0"/>
        </a:p>
      </dgm:t>
    </dgm:pt>
    <dgm:pt modelId="{53924500-9FDB-44C3-A964-79098E905443}" type="parTrans" cxnId="{164BC133-4A23-450B-A0AC-C6FBF938FC46}">
      <dgm:prSet/>
      <dgm:spPr/>
      <dgm:t>
        <a:bodyPr/>
        <a:lstStyle/>
        <a:p>
          <a:endParaRPr lang="sk-SK"/>
        </a:p>
      </dgm:t>
    </dgm:pt>
    <dgm:pt modelId="{2864EAB9-98F9-4B55-83F4-570B3D07A2CB}" type="sibTrans" cxnId="{164BC133-4A23-450B-A0AC-C6FBF938FC46}">
      <dgm:prSet/>
      <dgm:spPr/>
      <dgm:t>
        <a:bodyPr/>
        <a:lstStyle/>
        <a:p>
          <a:endParaRPr lang="sk-SK"/>
        </a:p>
      </dgm:t>
    </dgm:pt>
    <dgm:pt modelId="{A0A7B361-9D82-424C-9906-D62A6C0CBE3E}">
      <dgm:prSet/>
      <dgm:spPr/>
      <dgm:t>
        <a:bodyPr/>
        <a:lstStyle/>
        <a:p>
          <a:r>
            <a:rPr lang="sk-SK"/>
            <a:t>2 výdajné ŠJ pri MŠ</a:t>
          </a:r>
          <a:endParaRPr lang="sk-SK" dirty="0"/>
        </a:p>
      </dgm:t>
    </dgm:pt>
    <dgm:pt modelId="{13C2908A-0886-4B44-9169-AE155BD9B67C}" type="parTrans" cxnId="{55036851-02B4-4CFB-B6D1-C34D065AA8AB}">
      <dgm:prSet/>
      <dgm:spPr/>
      <dgm:t>
        <a:bodyPr/>
        <a:lstStyle/>
        <a:p>
          <a:endParaRPr lang="sk-SK"/>
        </a:p>
      </dgm:t>
    </dgm:pt>
    <dgm:pt modelId="{5849F1E6-E94D-4F9F-91F9-7CB0AC0BB7BD}" type="sibTrans" cxnId="{55036851-02B4-4CFB-B6D1-C34D065AA8AB}">
      <dgm:prSet/>
      <dgm:spPr/>
      <dgm:t>
        <a:bodyPr/>
        <a:lstStyle/>
        <a:p>
          <a:endParaRPr lang="sk-SK"/>
        </a:p>
      </dgm:t>
    </dgm:pt>
    <dgm:pt modelId="{8720CB76-FCCD-4502-A3A1-36FC289317ED}">
      <dgm:prSet/>
      <dgm:spPr/>
      <dgm:t>
        <a:bodyPr/>
        <a:lstStyle/>
        <a:p>
          <a:r>
            <a:rPr lang="sk-SK" dirty="0"/>
            <a:t>3 jedálne a 3 výdajné ŠJ pri ZŠ a ZŠ s MŠ</a:t>
          </a:r>
        </a:p>
      </dgm:t>
    </dgm:pt>
    <dgm:pt modelId="{D1161A7F-61D9-41A0-8659-0CBF76AC4DEB}" type="parTrans" cxnId="{F390DDB9-2E2F-4482-8AF5-F63C4AEBC773}">
      <dgm:prSet/>
      <dgm:spPr/>
      <dgm:t>
        <a:bodyPr/>
        <a:lstStyle/>
        <a:p>
          <a:endParaRPr lang="sk-SK"/>
        </a:p>
      </dgm:t>
    </dgm:pt>
    <dgm:pt modelId="{4DDD9147-6D49-4B5C-B1FB-77977CBEABD3}" type="sibTrans" cxnId="{F390DDB9-2E2F-4482-8AF5-F63C4AEBC773}">
      <dgm:prSet/>
      <dgm:spPr/>
      <dgm:t>
        <a:bodyPr/>
        <a:lstStyle/>
        <a:p>
          <a:endParaRPr lang="sk-SK"/>
        </a:p>
      </dgm:t>
    </dgm:pt>
    <dgm:pt modelId="{F7F72A13-6429-4A48-B592-A6D43BA07265}">
      <dgm:prSet/>
      <dgm:spPr/>
      <dgm:t>
        <a:bodyPr/>
        <a:lstStyle/>
        <a:p>
          <a:r>
            <a:rPr lang="sk-SK" dirty="0"/>
            <a:t>2 jedálne a 1 výdajná ŠJ pri SŠ</a:t>
          </a:r>
        </a:p>
      </dgm:t>
    </dgm:pt>
    <dgm:pt modelId="{375D7A90-A707-4535-9AD5-759579A95AD1}" type="parTrans" cxnId="{BDE2DC99-DAEE-432A-9B53-9132F727A37D}">
      <dgm:prSet/>
      <dgm:spPr/>
      <dgm:t>
        <a:bodyPr/>
        <a:lstStyle/>
        <a:p>
          <a:endParaRPr lang="sk-SK"/>
        </a:p>
      </dgm:t>
    </dgm:pt>
    <dgm:pt modelId="{8A5EC547-6256-4143-95CF-9452B7D5141B}" type="sibTrans" cxnId="{BDE2DC99-DAEE-432A-9B53-9132F727A37D}">
      <dgm:prSet/>
      <dgm:spPr/>
      <dgm:t>
        <a:bodyPr/>
        <a:lstStyle/>
        <a:p>
          <a:endParaRPr lang="sk-SK"/>
        </a:p>
      </dgm:t>
    </dgm:pt>
    <dgm:pt modelId="{2E83E7F5-E8A4-4A93-9681-BC4CCA795D52}" type="pres">
      <dgm:prSet presAssocID="{9D1AC0F2-5452-46A7-942E-02BE5A014450}" presName="linear" presStyleCnt="0">
        <dgm:presLayoutVars>
          <dgm:animLvl val="lvl"/>
          <dgm:resizeHandles val="exact"/>
        </dgm:presLayoutVars>
      </dgm:prSet>
      <dgm:spPr/>
    </dgm:pt>
    <dgm:pt modelId="{AA1BD73B-C962-49AE-8AA4-EF746CAE5D33}" type="pres">
      <dgm:prSet presAssocID="{745B02C0-6C54-4662-B220-20DE31B05E91}" presName="parentText" presStyleLbl="node1" presStyleIdx="0" presStyleCnt="7">
        <dgm:presLayoutVars>
          <dgm:chMax val="0"/>
          <dgm:bulletEnabled val="1"/>
        </dgm:presLayoutVars>
      </dgm:prSet>
      <dgm:spPr/>
    </dgm:pt>
    <dgm:pt modelId="{6E6B5E43-4942-442B-9380-BDBD139BEDAB}" type="pres">
      <dgm:prSet presAssocID="{745B02C0-6C54-4662-B220-20DE31B05E91}" presName="childText" presStyleLbl="revTx" presStyleIdx="0" presStyleCnt="5">
        <dgm:presLayoutVars>
          <dgm:bulletEnabled val="1"/>
        </dgm:presLayoutVars>
      </dgm:prSet>
      <dgm:spPr/>
    </dgm:pt>
    <dgm:pt modelId="{28792DEB-5A0A-408B-9635-4CA5B5C1BA10}" type="pres">
      <dgm:prSet presAssocID="{DA48BB4D-F908-4747-B200-4583CFBA77C7}" presName="parentText" presStyleLbl="node1" presStyleIdx="1" presStyleCnt="7">
        <dgm:presLayoutVars>
          <dgm:chMax val="0"/>
          <dgm:bulletEnabled val="1"/>
        </dgm:presLayoutVars>
      </dgm:prSet>
      <dgm:spPr/>
    </dgm:pt>
    <dgm:pt modelId="{5F41A55C-2C57-46E9-B15E-3ECB89B739ED}" type="pres">
      <dgm:prSet presAssocID="{DA48BB4D-F908-4747-B200-4583CFBA77C7}" presName="childText" presStyleLbl="revTx" presStyleIdx="1" presStyleCnt="5">
        <dgm:presLayoutVars>
          <dgm:bulletEnabled val="1"/>
        </dgm:presLayoutVars>
      </dgm:prSet>
      <dgm:spPr/>
    </dgm:pt>
    <dgm:pt modelId="{0175C4E6-A298-433B-9695-99689F41D330}" type="pres">
      <dgm:prSet presAssocID="{F5FE10D0-30AE-4C30-9E0B-750FF9EC92EF}" presName="parentText" presStyleLbl="node1" presStyleIdx="2" presStyleCnt="7">
        <dgm:presLayoutVars>
          <dgm:chMax val="0"/>
          <dgm:bulletEnabled val="1"/>
        </dgm:presLayoutVars>
      </dgm:prSet>
      <dgm:spPr/>
    </dgm:pt>
    <dgm:pt modelId="{528E9D63-C2BD-473E-8745-C9D676FD5656}" type="pres">
      <dgm:prSet presAssocID="{F5FE10D0-30AE-4C30-9E0B-750FF9EC92EF}" presName="childText" presStyleLbl="revTx" presStyleIdx="2" presStyleCnt="5">
        <dgm:presLayoutVars>
          <dgm:bulletEnabled val="1"/>
        </dgm:presLayoutVars>
      </dgm:prSet>
      <dgm:spPr/>
    </dgm:pt>
    <dgm:pt modelId="{A3592CD9-3579-4D7D-B70C-6A33AEAA4BBC}" type="pres">
      <dgm:prSet presAssocID="{03316C23-6568-45E8-A14C-5728A02D8CD9}" presName="parentText" presStyleLbl="node1" presStyleIdx="3" presStyleCnt="7" custLinFactNeighborY="12966">
        <dgm:presLayoutVars>
          <dgm:chMax val="0"/>
          <dgm:bulletEnabled val="1"/>
        </dgm:presLayoutVars>
      </dgm:prSet>
      <dgm:spPr/>
    </dgm:pt>
    <dgm:pt modelId="{6B445A9E-662C-48E6-A399-6919110EDDFC}" type="pres">
      <dgm:prSet presAssocID="{8007215D-2F34-4E91-852B-F34C68F03C47}" presName="spacer" presStyleCnt="0"/>
      <dgm:spPr/>
    </dgm:pt>
    <dgm:pt modelId="{09C0CF9A-228D-40F4-A2B2-B2A57B6990BB}" type="pres">
      <dgm:prSet presAssocID="{24159066-DC43-451D-92CD-1150CCE8FB2D}" presName="parentText" presStyleLbl="node1" presStyleIdx="4" presStyleCnt="7">
        <dgm:presLayoutVars>
          <dgm:chMax val="0"/>
          <dgm:bulletEnabled val="1"/>
        </dgm:presLayoutVars>
      </dgm:prSet>
      <dgm:spPr/>
    </dgm:pt>
    <dgm:pt modelId="{0EDB9B9B-0A76-42AA-AD19-1FAE2C40A302}" type="pres">
      <dgm:prSet presAssocID="{24159066-DC43-451D-92CD-1150CCE8FB2D}" presName="childText" presStyleLbl="revTx" presStyleIdx="3" presStyleCnt="5">
        <dgm:presLayoutVars>
          <dgm:bulletEnabled val="1"/>
        </dgm:presLayoutVars>
      </dgm:prSet>
      <dgm:spPr/>
    </dgm:pt>
    <dgm:pt modelId="{0DD91A37-F701-4C1F-BB79-3BAEC7E43E33}" type="pres">
      <dgm:prSet presAssocID="{828EE5BD-1646-4E8D-8164-F8BA56BC49E5}" presName="parentText" presStyleLbl="node1" presStyleIdx="5" presStyleCnt="7">
        <dgm:presLayoutVars>
          <dgm:chMax val="0"/>
          <dgm:bulletEnabled val="1"/>
        </dgm:presLayoutVars>
      </dgm:prSet>
      <dgm:spPr/>
    </dgm:pt>
    <dgm:pt modelId="{A74F6A9E-7A00-49DE-A523-1095074459B3}" type="pres">
      <dgm:prSet presAssocID="{828EE5BD-1646-4E8D-8164-F8BA56BC49E5}" presName="childText" presStyleLbl="revTx" presStyleIdx="4" presStyleCnt="5">
        <dgm:presLayoutVars>
          <dgm:bulletEnabled val="1"/>
        </dgm:presLayoutVars>
      </dgm:prSet>
      <dgm:spPr/>
    </dgm:pt>
    <dgm:pt modelId="{92086137-1AD4-4489-974D-E8462CD43AE5}" type="pres">
      <dgm:prSet presAssocID="{6382DD67-EBBC-49EC-A3C6-CED414F813CE}" presName="parentText" presStyleLbl="node1" presStyleIdx="6" presStyleCnt="7">
        <dgm:presLayoutVars>
          <dgm:chMax val="0"/>
          <dgm:bulletEnabled val="1"/>
        </dgm:presLayoutVars>
      </dgm:prSet>
      <dgm:spPr/>
    </dgm:pt>
  </dgm:ptLst>
  <dgm:cxnLst>
    <dgm:cxn modelId="{0209450B-E5B7-4839-AD82-429F493D561C}" srcId="{DA48BB4D-F908-4747-B200-4583CFBA77C7}" destId="{FCDA2776-7204-426E-B45B-366FDB9EB161}" srcOrd="0" destOrd="0" parTransId="{01B35F07-486A-457D-9A04-26A8B2596635}" sibTransId="{EEF2377E-38B5-4687-99DF-E9D28974ADFC}"/>
    <dgm:cxn modelId="{C7FFC910-FF01-43DD-BDC5-90A4E38B4C21}" type="presOf" srcId="{F5FE10D0-30AE-4C30-9E0B-750FF9EC92EF}" destId="{0175C4E6-A298-433B-9695-99689F41D330}" srcOrd="0" destOrd="0" presId="urn:microsoft.com/office/officeart/2005/8/layout/vList2"/>
    <dgm:cxn modelId="{BE4B4C13-B4D0-4332-B218-F877B32AEBAC}" type="presOf" srcId="{828EE5BD-1646-4E8D-8164-F8BA56BC49E5}" destId="{0DD91A37-F701-4C1F-BB79-3BAEC7E43E33}" srcOrd="0" destOrd="0" presId="urn:microsoft.com/office/officeart/2005/8/layout/vList2"/>
    <dgm:cxn modelId="{B83FF514-9513-450D-88C0-ADF1C9213763}" type="presOf" srcId="{A2A4A429-0B4F-41BE-B40D-70BCBFCD7B0A}" destId="{0EDB9B9B-0A76-42AA-AD19-1FAE2C40A302}" srcOrd="0" destOrd="0" presId="urn:microsoft.com/office/officeart/2005/8/layout/vList2"/>
    <dgm:cxn modelId="{D41BA21C-9859-4BA7-A792-DF5003C77D1B}" type="presOf" srcId="{90A70620-EE40-4FFD-936C-6D20973F9424}" destId="{528E9D63-C2BD-473E-8745-C9D676FD5656}" srcOrd="0" destOrd="0" presId="urn:microsoft.com/office/officeart/2005/8/layout/vList2"/>
    <dgm:cxn modelId="{1C2BF41E-DA63-4887-9CBD-84BDA99C9AFE}" type="presOf" srcId="{05A0EBFB-8CAA-4DA6-B3D8-D6EC7173C2C5}" destId="{6E6B5E43-4942-442B-9380-BDBD139BEDAB}" srcOrd="0" destOrd="1" presId="urn:microsoft.com/office/officeart/2005/8/layout/vList2"/>
    <dgm:cxn modelId="{CB91E41F-1EBD-41BE-A4CA-E80C45710106}" srcId="{745B02C0-6C54-4662-B220-20DE31B05E91}" destId="{05A0EBFB-8CAA-4DA6-B3D8-D6EC7173C2C5}" srcOrd="1" destOrd="0" parTransId="{04226C08-745F-473C-A96A-1F09F01FA835}" sibTransId="{E661F3C5-4C2B-4011-A22A-4315BA5EB8F9}"/>
    <dgm:cxn modelId="{289EED2F-1275-4821-963D-BDB9A5C7DAAA}" type="presOf" srcId="{994B3052-1B81-4059-8D4C-DB3A189DC74F}" destId="{528E9D63-C2BD-473E-8745-C9D676FD5656}" srcOrd="0" destOrd="1" presId="urn:microsoft.com/office/officeart/2005/8/layout/vList2"/>
    <dgm:cxn modelId="{164BC133-4A23-450B-A0AC-C6FBF938FC46}" srcId="{F5FE10D0-30AE-4C30-9E0B-750FF9EC92EF}" destId="{994B3052-1B81-4059-8D4C-DB3A189DC74F}" srcOrd="1" destOrd="0" parTransId="{53924500-9FDB-44C3-A964-79098E905443}" sibTransId="{2864EAB9-98F9-4B55-83F4-570B3D07A2CB}"/>
    <dgm:cxn modelId="{B3FDFB5E-BAD0-4E61-8CBD-8776EF6F7D64}" type="presOf" srcId="{9D1AC0F2-5452-46A7-942E-02BE5A014450}" destId="{2E83E7F5-E8A4-4A93-9681-BC4CCA795D52}" srcOrd="0" destOrd="0" presId="urn:microsoft.com/office/officeart/2005/8/layout/vList2"/>
    <dgm:cxn modelId="{7E3FCE5F-BC3C-4B87-BACE-99D784080DDB}" type="presOf" srcId="{ECBBDFCB-2F7B-4D20-9B30-F11BD2526C61}" destId="{0EDB9B9B-0A76-42AA-AD19-1FAE2C40A302}" srcOrd="0" destOrd="1" presId="urn:microsoft.com/office/officeart/2005/8/layout/vList2"/>
    <dgm:cxn modelId="{F662D961-5C82-4618-931B-C05FBE34C1F0}" srcId="{9D1AC0F2-5452-46A7-942E-02BE5A014450}" destId="{745B02C0-6C54-4662-B220-20DE31B05E91}" srcOrd="0" destOrd="0" parTransId="{646AD56E-108D-4B35-901E-45845B495A69}" sibTransId="{41360CC5-FF13-4A4D-B108-A59DCC212C54}"/>
    <dgm:cxn modelId="{27642465-9022-4BE1-B46E-44FEB467AA92}" srcId="{9D1AC0F2-5452-46A7-942E-02BE5A014450}" destId="{F5FE10D0-30AE-4C30-9E0B-750FF9EC92EF}" srcOrd="2" destOrd="0" parTransId="{ED2EC6CA-993C-4429-9EE7-C408CA771FF9}" sibTransId="{C23F66C4-C4A8-4A38-9782-969C1576641B}"/>
    <dgm:cxn modelId="{9957D067-7788-4892-AAC4-C9FF9F7162F3}" srcId="{9D1AC0F2-5452-46A7-942E-02BE5A014450}" destId="{03316C23-6568-45E8-A14C-5728A02D8CD9}" srcOrd="3" destOrd="0" parTransId="{67E854B2-E52A-42AA-89F8-3D401B04763F}" sibTransId="{8007215D-2F34-4E91-852B-F34C68F03C47}"/>
    <dgm:cxn modelId="{152B606B-DC08-40C4-BFE9-39580ECEA412}" srcId="{9D1AC0F2-5452-46A7-942E-02BE5A014450}" destId="{828EE5BD-1646-4E8D-8164-F8BA56BC49E5}" srcOrd="5" destOrd="0" parTransId="{F3274FBD-1F40-4C1F-8AE9-6B4DEAAC7B50}" sibTransId="{69DEB8B7-A94E-4E52-8E8E-62C192CE40DA}"/>
    <dgm:cxn modelId="{6C013470-B50F-47F0-97FA-E5D6ABF732C5}" srcId="{9D1AC0F2-5452-46A7-942E-02BE5A014450}" destId="{DA48BB4D-F908-4747-B200-4583CFBA77C7}" srcOrd="1" destOrd="0" parTransId="{8685A4A6-6701-4940-A8D1-8277275AB8D8}" sibTransId="{77F5DA60-CB18-4967-9636-1F6CC2179B07}"/>
    <dgm:cxn modelId="{55036851-02B4-4CFB-B6D1-C34D065AA8AB}" srcId="{828EE5BD-1646-4E8D-8164-F8BA56BC49E5}" destId="{A0A7B361-9D82-424C-9906-D62A6C0CBE3E}" srcOrd="0" destOrd="0" parTransId="{13C2908A-0886-4B44-9169-AE155BD9B67C}" sibTransId="{5849F1E6-E94D-4F9F-91F9-7CB0AC0BB7BD}"/>
    <dgm:cxn modelId="{0B069351-C08A-447E-9841-31B119F588BD}" srcId="{9D1AC0F2-5452-46A7-942E-02BE5A014450}" destId="{6382DD67-EBBC-49EC-A3C6-CED414F813CE}" srcOrd="6" destOrd="0" parTransId="{207F8BBE-38D6-4672-8D00-8A43E16D0EF5}" sibTransId="{4911DD77-9C2A-4725-B018-20B37AB69ACC}"/>
    <dgm:cxn modelId="{596DA778-0F50-484A-91F0-F16AAC9136F2}" srcId="{F5FE10D0-30AE-4C30-9E0B-750FF9EC92EF}" destId="{90A70620-EE40-4FFD-936C-6D20973F9424}" srcOrd="0" destOrd="0" parTransId="{6F21AC65-0BA9-4C50-9899-2C40A6E22AB7}" sibTransId="{78A3C500-DBD0-462C-A987-D8F4F989FD92}"/>
    <dgm:cxn modelId="{47F5907F-DCC9-4211-B1F6-A5F5B5DB1908}" type="presOf" srcId="{6382DD67-EBBC-49EC-A3C6-CED414F813CE}" destId="{92086137-1AD4-4489-974D-E8462CD43AE5}" srcOrd="0" destOrd="0" presId="urn:microsoft.com/office/officeart/2005/8/layout/vList2"/>
    <dgm:cxn modelId="{DE2E7585-A29C-4A18-AA84-469734552B7F}" srcId="{DA48BB4D-F908-4747-B200-4583CFBA77C7}" destId="{5CDFA357-68EB-4E33-875B-56FAF247E678}" srcOrd="1" destOrd="0" parTransId="{1D41B257-EA3D-418E-9B23-13B2A324D48A}" sibTransId="{7D521A8A-2F0B-4A00-9944-A2BD592702F0}"/>
    <dgm:cxn modelId="{384F4D90-61E4-423C-AD65-B4D085F09759}" type="presOf" srcId="{FCDA2776-7204-426E-B45B-366FDB9EB161}" destId="{5F41A55C-2C57-46E9-B15E-3ECB89B739ED}" srcOrd="0" destOrd="0" presId="urn:microsoft.com/office/officeart/2005/8/layout/vList2"/>
    <dgm:cxn modelId="{9F8F4593-8103-4675-B220-334A6806E5EF}" srcId="{24159066-DC43-451D-92CD-1150CCE8FB2D}" destId="{A2A4A429-0B4F-41BE-B40D-70BCBFCD7B0A}" srcOrd="0" destOrd="0" parTransId="{328E2A10-746D-4675-A8B8-F1D6A767B9E6}" sibTransId="{F2432E5F-2399-4BBC-A056-6176C02952FD}"/>
    <dgm:cxn modelId="{BDE2DC99-DAEE-432A-9B53-9132F727A37D}" srcId="{828EE5BD-1646-4E8D-8164-F8BA56BC49E5}" destId="{F7F72A13-6429-4A48-B592-A6D43BA07265}" srcOrd="2" destOrd="0" parTransId="{375D7A90-A707-4535-9AD5-759579A95AD1}" sibTransId="{8A5EC547-6256-4143-95CF-9452B7D5141B}"/>
    <dgm:cxn modelId="{C748A4A1-9C95-4956-8226-C268C7D053E9}" type="presOf" srcId="{745B02C0-6C54-4662-B220-20DE31B05E91}" destId="{AA1BD73B-C962-49AE-8AA4-EF746CAE5D33}" srcOrd="0" destOrd="0" presId="urn:microsoft.com/office/officeart/2005/8/layout/vList2"/>
    <dgm:cxn modelId="{2E5708AD-E90A-4260-A3F2-2BEBF48C8B5E}" srcId="{24159066-DC43-451D-92CD-1150CCE8FB2D}" destId="{ECBBDFCB-2F7B-4D20-9B30-F11BD2526C61}" srcOrd="1" destOrd="0" parTransId="{8E89CA50-8CA1-4AC2-A272-1319B6733ED3}" sibTransId="{88E7226D-39EF-4B8F-BE76-F6BF13EF7FCE}"/>
    <dgm:cxn modelId="{471235B0-95C7-4541-827A-E5D5767E5373}" type="presOf" srcId="{A0A7B361-9D82-424C-9906-D62A6C0CBE3E}" destId="{A74F6A9E-7A00-49DE-A523-1095074459B3}" srcOrd="0" destOrd="0" presId="urn:microsoft.com/office/officeart/2005/8/layout/vList2"/>
    <dgm:cxn modelId="{92917CB7-603A-477A-B174-1EDF25E87E6F}" srcId="{9D1AC0F2-5452-46A7-942E-02BE5A014450}" destId="{24159066-DC43-451D-92CD-1150CCE8FB2D}" srcOrd="4" destOrd="0" parTransId="{09209E0F-434F-419D-89C9-5C77118475EB}" sibTransId="{8EABA1CD-A5CF-47D2-9ADE-26B5F55D9820}"/>
    <dgm:cxn modelId="{F390DDB9-2E2F-4482-8AF5-F63C4AEBC773}" srcId="{828EE5BD-1646-4E8D-8164-F8BA56BC49E5}" destId="{8720CB76-FCCD-4502-A3A1-36FC289317ED}" srcOrd="1" destOrd="0" parTransId="{D1161A7F-61D9-41A0-8659-0CBF76AC4DEB}" sibTransId="{4DDD9147-6D49-4B5C-B1FB-77977CBEABD3}"/>
    <dgm:cxn modelId="{E2F6A9BB-BC2F-4BDA-8523-F3DABB5256D6}" type="presOf" srcId="{24159066-DC43-451D-92CD-1150CCE8FB2D}" destId="{09C0CF9A-228D-40F4-A2B2-B2A57B6990BB}" srcOrd="0" destOrd="0" presId="urn:microsoft.com/office/officeart/2005/8/layout/vList2"/>
    <dgm:cxn modelId="{D34B3BC1-12AB-4D78-BE3D-B20E05BCBA12}" type="presOf" srcId="{03316C23-6568-45E8-A14C-5728A02D8CD9}" destId="{A3592CD9-3579-4D7D-B70C-6A33AEAA4BBC}" srcOrd="0" destOrd="0" presId="urn:microsoft.com/office/officeart/2005/8/layout/vList2"/>
    <dgm:cxn modelId="{6045ACD2-472A-4423-88E1-F13CB356D8FA}" srcId="{745B02C0-6C54-4662-B220-20DE31B05E91}" destId="{6424D4AB-BF4C-4F30-AAB3-B0A110491B0A}" srcOrd="0" destOrd="0" parTransId="{4B157318-D75E-4B0A-92EA-B4A65531713D}" sibTransId="{46642F39-E4CE-41EA-8FD3-7EAB94365B10}"/>
    <dgm:cxn modelId="{DE6FECDB-B898-4963-84CD-49C69F0864B9}" type="presOf" srcId="{6424D4AB-BF4C-4F30-AAB3-B0A110491B0A}" destId="{6E6B5E43-4942-442B-9380-BDBD139BEDAB}" srcOrd="0" destOrd="0" presId="urn:microsoft.com/office/officeart/2005/8/layout/vList2"/>
    <dgm:cxn modelId="{B975C8DF-F90D-4017-BE50-614F5C2C521B}" type="presOf" srcId="{5CDFA357-68EB-4E33-875B-56FAF247E678}" destId="{5F41A55C-2C57-46E9-B15E-3ECB89B739ED}" srcOrd="0" destOrd="1" presId="urn:microsoft.com/office/officeart/2005/8/layout/vList2"/>
    <dgm:cxn modelId="{A11E99E6-3352-4050-85BB-25D1F90073C5}" type="presOf" srcId="{DA48BB4D-F908-4747-B200-4583CFBA77C7}" destId="{28792DEB-5A0A-408B-9635-4CA5B5C1BA10}" srcOrd="0" destOrd="0" presId="urn:microsoft.com/office/officeart/2005/8/layout/vList2"/>
    <dgm:cxn modelId="{6219DEF5-A1E9-4C6C-814F-085A9B1634E7}" type="presOf" srcId="{F7F72A13-6429-4A48-B592-A6D43BA07265}" destId="{A74F6A9E-7A00-49DE-A523-1095074459B3}" srcOrd="0" destOrd="2" presId="urn:microsoft.com/office/officeart/2005/8/layout/vList2"/>
    <dgm:cxn modelId="{AC62BCFA-D778-4E27-AC47-695AC9524343}" type="presOf" srcId="{8720CB76-FCCD-4502-A3A1-36FC289317ED}" destId="{A74F6A9E-7A00-49DE-A523-1095074459B3}" srcOrd="0" destOrd="1" presId="urn:microsoft.com/office/officeart/2005/8/layout/vList2"/>
    <dgm:cxn modelId="{DEA4F687-059F-4717-A328-0E54F0B772A8}" type="presParOf" srcId="{2E83E7F5-E8A4-4A93-9681-BC4CCA795D52}" destId="{AA1BD73B-C962-49AE-8AA4-EF746CAE5D33}" srcOrd="0" destOrd="0" presId="urn:microsoft.com/office/officeart/2005/8/layout/vList2"/>
    <dgm:cxn modelId="{7F820BBA-1C53-497B-9CFE-1711DED67D15}" type="presParOf" srcId="{2E83E7F5-E8A4-4A93-9681-BC4CCA795D52}" destId="{6E6B5E43-4942-442B-9380-BDBD139BEDAB}" srcOrd="1" destOrd="0" presId="urn:microsoft.com/office/officeart/2005/8/layout/vList2"/>
    <dgm:cxn modelId="{5BCDBA49-4A0F-4090-869D-4E9E0A3F3AEC}" type="presParOf" srcId="{2E83E7F5-E8A4-4A93-9681-BC4CCA795D52}" destId="{28792DEB-5A0A-408B-9635-4CA5B5C1BA10}" srcOrd="2" destOrd="0" presId="urn:microsoft.com/office/officeart/2005/8/layout/vList2"/>
    <dgm:cxn modelId="{32DD031B-A53B-4D07-97E9-AF14569B4636}" type="presParOf" srcId="{2E83E7F5-E8A4-4A93-9681-BC4CCA795D52}" destId="{5F41A55C-2C57-46E9-B15E-3ECB89B739ED}" srcOrd="3" destOrd="0" presId="urn:microsoft.com/office/officeart/2005/8/layout/vList2"/>
    <dgm:cxn modelId="{7392B60C-5878-4932-A71E-8D863F1CF654}" type="presParOf" srcId="{2E83E7F5-E8A4-4A93-9681-BC4CCA795D52}" destId="{0175C4E6-A298-433B-9695-99689F41D330}" srcOrd="4" destOrd="0" presId="urn:microsoft.com/office/officeart/2005/8/layout/vList2"/>
    <dgm:cxn modelId="{EAF76906-062D-4ED7-8B46-6492BB74C0EB}" type="presParOf" srcId="{2E83E7F5-E8A4-4A93-9681-BC4CCA795D52}" destId="{528E9D63-C2BD-473E-8745-C9D676FD5656}" srcOrd="5" destOrd="0" presId="urn:microsoft.com/office/officeart/2005/8/layout/vList2"/>
    <dgm:cxn modelId="{4DF0CBAE-49CE-4728-8338-897947D5A4CE}" type="presParOf" srcId="{2E83E7F5-E8A4-4A93-9681-BC4CCA795D52}" destId="{A3592CD9-3579-4D7D-B70C-6A33AEAA4BBC}" srcOrd="6" destOrd="0" presId="urn:microsoft.com/office/officeart/2005/8/layout/vList2"/>
    <dgm:cxn modelId="{AC2349C6-A044-4549-A083-14F7F5C5A675}" type="presParOf" srcId="{2E83E7F5-E8A4-4A93-9681-BC4CCA795D52}" destId="{6B445A9E-662C-48E6-A399-6919110EDDFC}" srcOrd="7" destOrd="0" presId="urn:microsoft.com/office/officeart/2005/8/layout/vList2"/>
    <dgm:cxn modelId="{9B7C2AB1-BACB-4C60-9D22-E0A907C436F1}" type="presParOf" srcId="{2E83E7F5-E8A4-4A93-9681-BC4CCA795D52}" destId="{09C0CF9A-228D-40F4-A2B2-B2A57B6990BB}" srcOrd="8" destOrd="0" presId="urn:microsoft.com/office/officeart/2005/8/layout/vList2"/>
    <dgm:cxn modelId="{C18E97BE-5E56-4D3C-8851-E2D7EDD8A572}" type="presParOf" srcId="{2E83E7F5-E8A4-4A93-9681-BC4CCA795D52}" destId="{0EDB9B9B-0A76-42AA-AD19-1FAE2C40A302}" srcOrd="9" destOrd="0" presId="urn:microsoft.com/office/officeart/2005/8/layout/vList2"/>
    <dgm:cxn modelId="{AE3530B6-F12B-45EB-AF84-EC6C5791DEAB}" type="presParOf" srcId="{2E83E7F5-E8A4-4A93-9681-BC4CCA795D52}" destId="{0DD91A37-F701-4C1F-BB79-3BAEC7E43E33}" srcOrd="10" destOrd="0" presId="urn:microsoft.com/office/officeart/2005/8/layout/vList2"/>
    <dgm:cxn modelId="{F2CF85F0-BC99-4CAF-AD88-0A669582C42F}" type="presParOf" srcId="{2E83E7F5-E8A4-4A93-9681-BC4CCA795D52}" destId="{A74F6A9E-7A00-49DE-A523-1095074459B3}" srcOrd="11" destOrd="0" presId="urn:microsoft.com/office/officeart/2005/8/layout/vList2"/>
    <dgm:cxn modelId="{68590602-AEA7-4316-959F-6FF87C230F74}" type="presParOf" srcId="{2E83E7F5-E8A4-4A93-9681-BC4CCA795D52}" destId="{92086137-1AD4-4489-974D-E8462CD43AE5}"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FE509-5C04-4089-9D81-6679C6CF42E9}">
      <dsp:nvSpPr>
        <dsp:cNvPr id="0" name=""/>
        <dsp:cNvSpPr/>
      </dsp:nvSpPr>
      <dsp:spPr>
        <a:xfrm>
          <a:off x="0" y="83129"/>
          <a:ext cx="4783937" cy="6715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sk-SK" sz="2800" kern="1200" dirty="0"/>
            <a:t>19</a:t>
          </a:r>
          <a:r>
            <a:rPr lang="en-US" sz="2800" kern="1200" dirty="0"/>
            <a:t> </a:t>
          </a:r>
          <a:r>
            <a:rPr lang="en-US" sz="2800" kern="1200" dirty="0" err="1"/>
            <a:t>materských</a:t>
          </a:r>
          <a:r>
            <a:rPr lang="en-US" sz="2800" kern="1200" dirty="0"/>
            <a:t> </a:t>
          </a:r>
          <a:r>
            <a:rPr lang="en-US" sz="2800" kern="1200" dirty="0" err="1"/>
            <a:t>škôl</a:t>
          </a:r>
          <a:endParaRPr lang="sk-SK" sz="2800" kern="1200" dirty="0"/>
        </a:p>
      </dsp:txBody>
      <dsp:txXfrm>
        <a:off x="32784" y="115913"/>
        <a:ext cx="4718369" cy="606012"/>
      </dsp:txXfrm>
    </dsp:sp>
    <dsp:sp modelId="{8867E8F2-4048-47FE-98FB-827F65F3ADA6}">
      <dsp:nvSpPr>
        <dsp:cNvPr id="0" name=""/>
        <dsp:cNvSpPr/>
      </dsp:nvSpPr>
      <dsp:spPr>
        <a:xfrm>
          <a:off x="0" y="805852"/>
          <a:ext cx="4783937" cy="6715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8 </a:t>
          </a:r>
          <a:r>
            <a:rPr lang="en-US" sz="2800" kern="1200" dirty="0" err="1"/>
            <a:t>základných</a:t>
          </a:r>
          <a:r>
            <a:rPr lang="en-US" sz="2800" kern="1200" dirty="0"/>
            <a:t> </a:t>
          </a:r>
          <a:r>
            <a:rPr lang="en-US" sz="2800" kern="1200" dirty="0" err="1"/>
            <a:t>škôl</a:t>
          </a:r>
          <a:endParaRPr lang="sk-SK" sz="2800" kern="1200" dirty="0"/>
        </a:p>
      </dsp:txBody>
      <dsp:txXfrm>
        <a:off x="32784" y="838636"/>
        <a:ext cx="4718369" cy="606012"/>
      </dsp:txXfrm>
    </dsp:sp>
    <dsp:sp modelId="{F1F4EC00-C609-4CC4-AFC1-1FA69AC6B82C}">
      <dsp:nvSpPr>
        <dsp:cNvPr id="0" name=""/>
        <dsp:cNvSpPr/>
      </dsp:nvSpPr>
      <dsp:spPr>
        <a:xfrm>
          <a:off x="0" y="1558072"/>
          <a:ext cx="4783937" cy="6715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6 </a:t>
          </a:r>
          <a:r>
            <a:rPr lang="sk-SK" sz="2800" kern="1200" dirty="0"/>
            <a:t>ZŠ s MŠ</a:t>
          </a:r>
        </a:p>
      </dsp:txBody>
      <dsp:txXfrm>
        <a:off x="32784" y="1590856"/>
        <a:ext cx="4718369" cy="606012"/>
      </dsp:txXfrm>
    </dsp:sp>
    <dsp:sp modelId="{132C4070-714A-48F2-8D5C-53F920238ADD}">
      <dsp:nvSpPr>
        <dsp:cNvPr id="0" name=""/>
        <dsp:cNvSpPr/>
      </dsp:nvSpPr>
      <dsp:spPr>
        <a:xfrm>
          <a:off x="0" y="2310292"/>
          <a:ext cx="4783937"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základné umelecké školy</a:t>
          </a:r>
          <a:endParaRPr lang="sk-SK" sz="2800" kern="1200"/>
        </a:p>
      </dsp:txBody>
      <dsp:txXfrm>
        <a:off x="32784" y="2343076"/>
        <a:ext cx="4718369" cy="606012"/>
      </dsp:txXfrm>
    </dsp:sp>
    <dsp:sp modelId="{8AC3FDC0-A3BD-4229-8C08-25FDCD89CB41}">
      <dsp:nvSpPr>
        <dsp:cNvPr id="0" name=""/>
        <dsp:cNvSpPr/>
      </dsp:nvSpPr>
      <dsp:spPr>
        <a:xfrm>
          <a:off x="0" y="3062512"/>
          <a:ext cx="4783937" cy="6715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1 centrum </a:t>
          </a:r>
          <a:r>
            <a:rPr lang="en-US" sz="2800" kern="1200" dirty="0" err="1"/>
            <a:t>voľného</a:t>
          </a:r>
          <a:r>
            <a:rPr lang="en-US" sz="2800" kern="1200" dirty="0"/>
            <a:t> </a:t>
          </a:r>
          <a:r>
            <a:rPr lang="en-US" sz="2800" kern="1200" dirty="0" err="1"/>
            <a:t>času</a:t>
          </a:r>
          <a:endParaRPr lang="sk-SK" sz="2800" kern="1200" dirty="0"/>
        </a:p>
      </dsp:txBody>
      <dsp:txXfrm>
        <a:off x="32784" y="3095296"/>
        <a:ext cx="4718369" cy="606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BD73B-C962-49AE-8AA4-EF746CAE5D33}">
      <dsp:nvSpPr>
        <dsp:cNvPr id="0" name=""/>
        <dsp:cNvSpPr/>
      </dsp:nvSpPr>
      <dsp:spPr>
        <a:xfrm>
          <a:off x="0" y="12232"/>
          <a:ext cx="4783937" cy="2878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k-SK" sz="1200" kern="1200" dirty="0"/>
            <a:t>8</a:t>
          </a:r>
          <a:r>
            <a:rPr lang="en-US" sz="1200" kern="1200" dirty="0"/>
            <a:t> </a:t>
          </a:r>
          <a:r>
            <a:rPr lang="en-US" sz="1200" kern="1200" dirty="0" err="1"/>
            <a:t>matersk</a:t>
          </a:r>
          <a:r>
            <a:rPr lang="sk-SK" sz="1200" kern="1200" dirty="0" err="1"/>
            <a:t>ých</a:t>
          </a:r>
          <a:r>
            <a:rPr lang="en-US" sz="1200" kern="1200" dirty="0"/>
            <a:t> </a:t>
          </a:r>
          <a:r>
            <a:rPr lang="en-US" sz="1200" kern="1200" dirty="0" err="1"/>
            <a:t>šk</a:t>
          </a:r>
          <a:r>
            <a:rPr lang="sk-SK" sz="1200" kern="1200" dirty="0" err="1"/>
            <a:t>ôl</a:t>
          </a:r>
          <a:endParaRPr lang="sk-SK" sz="1200" kern="1200" dirty="0"/>
        </a:p>
      </dsp:txBody>
      <dsp:txXfrm>
        <a:off x="14050" y="26282"/>
        <a:ext cx="4755837" cy="259719"/>
      </dsp:txXfrm>
    </dsp:sp>
    <dsp:sp modelId="{6E6B5E43-4942-442B-9380-BDBD139BEDAB}">
      <dsp:nvSpPr>
        <dsp:cNvPr id="0" name=""/>
        <dsp:cNvSpPr/>
      </dsp:nvSpPr>
      <dsp:spPr>
        <a:xfrm>
          <a:off x="0" y="300052"/>
          <a:ext cx="4783937" cy="31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90" tIns="15240" rIns="85344" bIns="15240" numCol="1" spcCol="1270" anchor="t" anchorCtr="0">
          <a:noAutofit/>
        </a:bodyPr>
        <a:lstStyle/>
        <a:p>
          <a:pPr marL="57150" lvl="1" indent="-57150" algn="l" defTabSz="400050">
            <a:lnSpc>
              <a:spcPct val="90000"/>
            </a:lnSpc>
            <a:spcBef>
              <a:spcPct val="0"/>
            </a:spcBef>
            <a:spcAft>
              <a:spcPct val="20000"/>
            </a:spcAft>
            <a:buNone/>
          </a:pPr>
          <a:r>
            <a:rPr lang="sk-SK" sz="900" kern="1200" dirty="0"/>
            <a:t>3 cirkevné materské školy</a:t>
          </a:r>
        </a:p>
        <a:p>
          <a:pPr marL="57150" lvl="1" indent="-57150" algn="l" defTabSz="400050">
            <a:lnSpc>
              <a:spcPct val="90000"/>
            </a:lnSpc>
            <a:spcBef>
              <a:spcPct val="0"/>
            </a:spcBef>
            <a:spcAft>
              <a:spcPct val="20000"/>
            </a:spcAft>
            <a:buNone/>
          </a:pPr>
          <a:r>
            <a:rPr lang="sk-SK" sz="900" kern="1200" dirty="0"/>
            <a:t>5 súkromných materských škôl</a:t>
          </a:r>
        </a:p>
      </dsp:txBody>
      <dsp:txXfrm>
        <a:off x="0" y="300052"/>
        <a:ext cx="4783937" cy="310500"/>
      </dsp:txXfrm>
    </dsp:sp>
    <dsp:sp modelId="{28792DEB-5A0A-408B-9635-4CA5B5C1BA10}">
      <dsp:nvSpPr>
        <dsp:cNvPr id="0" name=""/>
        <dsp:cNvSpPr/>
      </dsp:nvSpPr>
      <dsp:spPr>
        <a:xfrm>
          <a:off x="0" y="610552"/>
          <a:ext cx="4783937" cy="2878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k-SK" sz="1200" kern="1200" dirty="0"/>
            <a:t>7 základných škôl</a:t>
          </a:r>
        </a:p>
      </dsp:txBody>
      <dsp:txXfrm>
        <a:off x="14050" y="624602"/>
        <a:ext cx="4755837" cy="259719"/>
      </dsp:txXfrm>
    </dsp:sp>
    <dsp:sp modelId="{5F41A55C-2C57-46E9-B15E-3ECB89B739ED}">
      <dsp:nvSpPr>
        <dsp:cNvPr id="0" name=""/>
        <dsp:cNvSpPr/>
      </dsp:nvSpPr>
      <dsp:spPr>
        <a:xfrm>
          <a:off x="0" y="898372"/>
          <a:ext cx="4783937" cy="31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90" tIns="15240" rIns="85344" bIns="15240" numCol="1" spcCol="1270" anchor="t" anchorCtr="0">
          <a:noAutofit/>
        </a:bodyPr>
        <a:lstStyle/>
        <a:p>
          <a:pPr marL="57150" lvl="1" indent="-57150" algn="l" defTabSz="400050">
            <a:lnSpc>
              <a:spcPct val="90000"/>
            </a:lnSpc>
            <a:spcBef>
              <a:spcPct val="0"/>
            </a:spcBef>
            <a:spcAft>
              <a:spcPct val="20000"/>
            </a:spcAft>
            <a:buFontTx/>
            <a:buNone/>
          </a:pPr>
          <a:r>
            <a:rPr lang="sk-SK" sz="900" kern="1200" dirty="0"/>
            <a:t>3 cirkevné základné školy</a:t>
          </a:r>
        </a:p>
        <a:p>
          <a:pPr marL="57150" lvl="1" indent="-57150" algn="l" defTabSz="400050">
            <a:lnSpc>
              <a:spcPct val="90000"/>
            </a:lnSpc>
            <a:spcBef>
              <a:spcPct val="0"/>
            </a:spcBef>
            <a:spcAft>
              <a:spcPct val="20000"/>
            </a:spcAft>
            <a:buFontTx/>
            <a:buNone/>
          </a:pPr>
          <a:r>
            <a:rPr lang="sk-SK" sz="900" kern="1200" dirty="0"/>
            <a:t>4 súkromné základné školy</a:t>
          </a:r>
        </a:p>
      </dsp:txBody>
      <dsp:txXfrm>
        <a:off x="0" y="898372"/>
        <a:ext cx="4783937" cy="310500"/>
      </dsp:txXfrm>
    </dsp:sp>
    <dsp:sp modelId="{0175C4E6-A298-433B-9695-99689F41D330}">
      <dsp:nvSpPr>
        <dsp:cNvPr id="0" name=""/>
        <dsp:cNvSpPr/>
      </dsp:nvSpPr>
      <dsp:spPr>
        <a:xfrm>
          <a:off x="0" y="1208872"/>
          <a:ext cx="4783937" cy="28781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FontTx/>
            <a:buNone/>
          </a:pPr>
          <a:r>
            <a:rPr lang="sk-SK" sz="1200" kern="1200" dirty="0"/>
            <a:t>ŠKD pri ZŠ a ZŠ s MŠ</a:t>
          </a:r>
        </a:p>
      </dsp:txBody>
      <dsp:txXfrm>
        <a:off x="14050" y="1222922"/>
        <a:ext cx="4755837" cy="259719"/>
      </dsp:txXfrm>
    </dsp:sp>
    <dsp:sp modelId="{528E9D63-C2BD-473E-8745-C9D676FD5656}">
      <dsp:nvSpPr>
        <dsp:cNvPr id="0" name=""/>
        <dsp:cNvSpPr/>
      </dsp:nvSpPr>
      <dsp:spPr>
        <a:xfrm>
          <a:off x="0" y="1496692"/>
          <a:ext cx="4783937" cy="31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90" tIns="15240" rIns="85344" bIns="15240" numCol="1" spcCol="1270" anchor="t" anchorCtr="0">
          <a:noAutofit/>
        </a:bodyPr>
        <a:lstStyle/>
        <a:p>
          <a:pPr marL="57150" lvl="1" indent="-57150" algn="l" defTabSz="400050">
            <a:lnSpc>
              <a:spcPct val="90000"/>
            </a:lnSpc>
            <a:spcBef>
              <a:spcPct val="0"/>
            </a:spcBef>
            <a:spcAft>
              <a:spcPct val="20000"/>
            </a:spcAft>
            <a:buFontTx/>
            <a:buNone/>
          </a:pPr>
          <a:r>
            <a:rPr lang="sk-SK" sz="900" kern="1200" dirty="0"/>
            <a:t>3 cirkevné ŠKD</a:t>
          </a:r>
        </a:p>
        <a:p>
          <a:pPr marL="57150" lvl="1" indent="-57150" algn="l" defTabSz="400050">
            <a:lnSpc>
              <a:spcPct val="90000"/>
            </a:lnSpc>
            <a:spcBef>
              <a:spcPct val="0"/>
            </a:spcBef>
            <a:spcAft>
              <a:spcPct val="20000"/>
            </a:spcAft>
            <a:buFontTx/>
            <a:buNone/>
          </a:pPr>
          <a:r>
            <a:rPr lang="sk-SK" sz="900" kern="1200"/>
            <a:t>2 súkromné ŠKD</a:t>
          </a:r>
          <a:endParaRPr lang="sk-SK" sz="900" kern="1200" dirty="0"/>
        </a:p>
      </dsp:txBody>
      <dsp:txXfrm>
        <a:off x="0" y="1496692"/>
        <a:ext cx="4783937" cy="310500"/>
      </dsp:txXfrm>
    </dsp:sp>
    <dsp:sp modelId="{A3592CD9-3579-4D7D-B70C-6A33AEAA4BBC}">
      <dsp:nvSpPr>
        <dsp:cNvPr id="0" name=""/>
        <dsp:cNvSpPr/>
      </dsp:nvSpPr>
      <dsp:spPr>
        <a:xfrm>
          <a:off x="0" y="1811673"/>
          <a:ext cx="4783937" cy="2878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k-SK" sz="1200" kern="1200" dirty="0"/>
            <a:t>3</a:t>
          </a:r>
          <a:r>
            <a:rPr lang="en-US" sz="1200" kern="1200" dirty="0"/>
            <a:t> </a:t>
          </a:r>
          <a:r>
            <a:rPr lang="en-US" sz="1200" kern="1200" dirty="0" err="1"/>
            <a:t>základné</a:t>
          </a:r>
          <a:r>
            <a:rPr lang="en-US" sz="1200" kern="1200" dirty="0"/>
            <a:t> </a:t>
          </a:r>
          <a:r>
            <a:rPr lang="en-US" sz="1200" kern="1200" dirty="0" err="1"/>
            <a:t>umelecké</a:t>
          </a:r>
          <a:r>
            <a:rPr lang="en-US" sz="1200" kern="1200" dirty="0"/>
            <a:t> </a:t>
          </a:r>
          <a:r>
            <a:rPr lang="en-US" sz="1200" kern="1200" dirty="0" err="1"/>
            <a:t>školy</a:t>
          </a:r>
          <a:endParaRPr lang="sk-SK" sz="1200" kern="1200" dirty="0"/>
        </a:p>
      </dsp:txBody>
      <dsp:txXfrm>
        <a:off x="14050" y="1825723"/>
        <a:ext cx="4755837" cy="259719"/>
      </dsp:txXfrm>
    </dsp:sp>
    <dsp:sp modelId="{09C0CF9A-228D-40F4-A2B2-B2A57B6990BB}">
      <dsp:nvSpPr>
        <dsp:cNvPr id="0" name=""/>
        <dsp:cNvSpPr/>
      </dsp:nvSpPr>
      <dsp:spPr>
        <a:xfrm>
          <a:off x="0" y="2129572"/>
          <a:ext cx="4783937" cy="28781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k-SK" sz="1200" kern="1200" dirty="0"/>
            <a:t>4</a:t>
          </a:r>
          <a:r>
            <a:rPr lang="en-US" sz="1200" kern="1200" dirty="0"/>
            <a:t> </a:t>
          </a:r>
          <a:r>
            <a:rPr lang="en-US" sz="1200" kern="1200" dirty="0" err="1"/>
            <a:t>centr</a:t>
          </a:r>
          <a:r>
            <a:rPr lang="sk-SK" sz="1200" kern="1200" dirty="0"/>
            <a:t>á</a:t>
          </a:r>
          <a:r>
            <a:rPr lang="en-US" sz="1200" kern="1200" dirty="0"/>
            <a:t> </a:t>
          </a:r>
          <a:r>
            <a:rPr lang="en-US" sz="1200" kern="1200" dirty="0" err="1"/>
            <a:t>voľného</a:t>
          </a:r>
          <a:r>
            <a:rPr lang="en-US" sz="1200" kern="1200" dirty="0"/>
            <a:t> </a:t>
          </a:r>
          <a:r>
            <a:rPr lang="en-US" sz="1200" kern="1200" dirty="0" err="1"/>
            <a:t>času</a:t>
          </a:r>
          <a:endParaRPr lang="sk-SK" sz="1200" kern="1200" dirty="0"/>
        </a:p>
      </dsp:txBody>
      <dsp:txXfrm>
        <a:off x="14050" y="2143622"/>
        <a:ext cx="4755837" cy="259719"/>
      </dsp:txXfrm>
    </dsp:sp>
    <dsp:sp modelId="{0EDB9B9B-0A76-42AA-AD19-1FAE2C40A302}">
      <dsp:nvSpPr>
        <dsp:cNvPr id="0" name=""/>
        <dsp:cNvSpPr/>
      </dsp:nvSpPr>
      <dsp:spPr>
        <a:xfrm>
          <a:off x="0" y="2417392"/>
          <a:ext cx="4783937" cy="310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90" tIns="15240" rIns="85344" bIns="15240" numCol="1" spcCol="1270" anchor="t" anchorCtr="0">
          <a:noAutofit/>
        </a:bodyPr>
        <a:lstStyle/>
        <a:p>
          <a:pPr marL="57150" lvl="1" indent="-57150" algn="l" defTabSz="400050">
            <a:lnSpc>
              <a:spcPct val="90000"/>
            </a:lnSpc>
            <a:spcBef>
              <a:spcPct val="0"/>
            </a:spcBef>
            <a:spcAft>
              <a:spcPct val="20000"/>
            </a:spcAft>
            <a:buNone/>
          </a:pPr>
          <a:r>
            <a:rPr lang="sk-SK" sz="900" kern="1200" dirty="0"/>
            <a:t>2 cirkevné centrá voľného času</a:t>
          </a:r>
        </a:p>
        <a:p>
          <a:pPr marL="57150" lvl="1" indent="-57150" algn="l" defTabSz="400050">
            <a:lnSpc>
              <a:spcPct val="90000"/>
            </a:lnSpc>
            <a:spcBef>
              <a:spcPct val="0"/>
            </a:spcBef>
            <a:spcAft>
              <a:spcPct val="20000"/>
            </a:spcAft>
            <a:buNone/>
          </a:pPr>
          <a:r>
            <a:rPr lang="sk-SK" sz="900" kern="1200" dirty="0"/>
            <a:t>2 súkromné centrá voľného času</a:t>
          </a:r>
        </a:p>
      </dsp:txBody>
      <dsp:txXfrm>
        <a:off x="0" y="2417392"/>
        <a:ext cx="4783937" cy="310500"/>
      </dsp:txXfrm>
    </dsp:sp>
    <dsp:sp modelId="{0DD91A37-F701-4C1F-BB79-3BAEC7E43E33}">
      <dsp:nvSpPr>
        <dsp:cNvPr id="0" name=""/>
        <dsp:cNvSpPr/>
      </dsp:nvSpPr>
      <dsp:spPr>
        <a:xfrm>
          <a:off x="0" y="2727892"/>
          <a:ext cx="4783937" cy="2878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k-SK" sz="1200" kern="1200" dirty="0"/>
            <a:t>8 školských jedální</a:t>
          </a:r>
        </a:p>
      </dsp:txBody>
      <dsp:txXfrm>
        <a:off x="14050" y="2741942"/>
        <a:ext cx="4755837" cy="259719"/>
      </dsp:txXfrm>
    </dsp:sp>
    <dsp:sp modelId="{A74F6A9E-7A00-49DE-A523-1095074459B3}">
      <dsp:nvSpPr>
        <dsp:cNvPr id="0" name=""/>
        <dsp:cNvSpPr/>
      </dsp:nvSpPr>
      <dsp:spPr>
        <a:xfrm>
          <a:off x="0" y="3015711"/>
          <a:ext cx="4783937" cy="471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90" tIns="15240" rIns="85344" bIns="15240" numCol="1" spcCol="1270" anchor="t" anchorCtr="0">
          <a:noAutofit/>
        </a:bodyPr>
        <a:lstStyle/>
        <a:p>
          <a:pPr marL="57150" lvl="1" indent="-57150" algn="l" defTabSz="400050">
            <a:lnSpc>
              <a:spcPct val="90000"/>
            </a:lnSpc>
            <a:spcBef>
              <a:spcPct val="0"/>
            </a:spcBef>
            <a:spcAft>
              <a:spcPct val="20000"/>
            </a:spcAft>
            <a:buChar char="•"/>
          </a:pPr>
          <a:r>
            <a:rPr lang="sk-SK" sz="900" kern="1200"/>
            <a:t>2 výdajné ŠJ pri MŠ</a:t>
          </a:r>
          <a:endParaRPr lang="sk-SK" sz="900" kern="1200" dirty="0"/>
        </a:p>
        <a:p>
          <a:pPr marL="57150" lvl="1" indent="-57150" algn="l" defTabSz="400050">
            <a:lnSpc>
              <a:spcPct val="90000"/>
            </a:lnSpc>
            <a:spcBef>
              <a:spcPct val="0"/>
            </a:spcBef>
            <a:spcAft>
              <a:spcPct val="20000"/>
            </a:spcAft>
            <a:buChar char="•"/>
          </a:pPr>
          <a:r>
            <a:rPr lang="sk-SK" sz="900" kern="1200" dirty="0"/>
            <a:t>3 jedálne a 3 výdajné ŠJ pri ZŠ a ZŠ s MŠ</a:t>
          </a:r>
        </a:p>
        <a:p>
          <a:pPr marL="57150" lvl="1" indent="-57150" algn="l" defTabSz="400050">
            <a:lnSpc>
              <a:spcPct val="90000"/>
            </a:lnSpc>
            <a:spcBef>
              <a:spcPct val="0"/>
            </a:spcBef>
            <a:spcAft>
              <a:spcPct val="20000"/>
            </a:spcAft>
            <a:buChar char="•"/>
          </a:pPr>
          <a:r>
            <a:rPr lang="sk-SK" sz="900" kern="1200" dirty="0"/>
            <a:t>2 jedálne a 1 výdajná ŠJ pri SŠ</a:t>
          </a:r>
        </a:p>
      </dsp:txBody>
      <dsp:txXfrm>
        <a:off x="0" y="3015711"/>
        <a:ext cx="4783937" cy="471960"/>
      </dsp:txXfrm>
    </dsp:sp>
    <dsp:sp modelId="{92086137-1AD4-4489-974D-E8462CD43AE5}">
      <dsp:nvSpPr>
        <dsp:cNvPr id="0" name=""/>
        <dsp:cNvSpPr/>
      </dsp:nvSpPr>
      <dsp:spPr>
        <a:xfrm>
          <a:off x="0" y="3487672"/>
          <a:ext cx="4783937" cy="2878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k-SK" sz="1200" kern="1200" dirty="0"/>
            <a:t>2 školské internáty</a:t>
          </a:r>
        </a:p>
      </dsp:txBody>
      <dsp:txXfrm>
        <a:off x="14050" y="3501722"/>
        <a:ext cx="4755837" cy="2597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sk-SK"/>
              <a:t>Upravte štýly predlohy textu</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Upravte štýl predlohy podnadpisov</a:t>
            </a:r>
          </a:p>
        </p:txBody>
      </p:sp>
      <p:sp>
        <p:nvSpPr>
          <p:cNvPr id="4" name="Zástupný symbol dátumu 3"/>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36067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3284507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sk-SK"/>
              <a:t>Upravte štýly predlohy textu</a:t>
            </a:r>
          </a:p>
        </p:txBody>
      </p:sp>
      <p:sp>
        <p:nvSpPr>
          <p:cNvPr id="3" name="Zástupný symbol tex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Upravte štýl predlohy textu.</a:t>
            </a:r>
          </a:p>
        </p:txBody>
      </p:sp>
      <p:sp>
        <p:nvSpPr>
          <p:cNvPr id="4" name="Zástupný symbol dátumu 3"/>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2998915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838200" y="1825625"/>
            <a:ext cx="5181600" cy="435133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6172200" y="1825625"/>
            <a:ext cx="5181600" cy="435133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dátumu 4"/>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3484611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sk-SK"/>
              <a:t>Upravte štýly predlohy textu</a:t>
            </a:r>
          </a:p>
        </p:txBody>
      </p:sp>
      <p:sp>
        <p:nvSpPr>
          <p:cNvPr id="3" name="Zástupný symbol tex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839788" y="2505075"/>
            <a:ext cx="5157787" cy="368458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6172200" y="2505075"/>
            <a:ext cx="5183188" cy="368458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symbol dátumu 6"/>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8" name="Zástupný symbol päty 7"/>
          <p:cNvSpPr>
            <a:spLocks noGrp="1"/>
          </p:cNvSpPr>
          <p:nvPr>
            <p:ph type="ftr" sz="quarter" idx="11"/>
          </p:nvPr>
        </p:nvSpPr>
        <p:spPr/>
        <p:txBody>
          <a:bodyPr/>
          <a:lstStyle/>
          <a:p>
            <a:endParaRPr lang="sk-SK" dirty="0"/>
          </a:p>
        </p:txBody>
      </p:sp>
      <p:sp>
        <p:nvSpPr>
          <p:cNvPr id="9" name="Zástupný symbol čísla snímky 8"/>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2802378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dátumu 2"/>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4" name="Zástupný symbol päty 3"/>
          <p:cNvSpPr>
            <a:spLocks noGrp="1"/>
          </p:cNvSpPr>
          <p:nvPr>
            <p:ph type="ftr" sz="quarter" idx="11"/>
          </p:nvPr>
        </p:nvSpPr>
        <p:spPr/>
        <p:txBody>
          <a:bodyPr/>
          <a:lstStyle/>
          <a:p>
            <a:endParaRPr lang="sk-SK" dirty="0"/>
          </a:p>
        </p:txBody>
      </p:sp>
      <p:sp>
        <p:nvSpPr>
          <p:cNvPr id="5" name="Zástupný symbol čísla snímky 4"/>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222289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3" name="Zástupný symbol päty 2"/>
          <p:cNvSpPr>
            <a:spLocks noGrp="1"/>
          </p:cNvSpPr>
          <p:nvPr>
            <p:ph type="ftr" sz="quarter" idx="11"/>
          </p:nvPr>
        </p:nvSpPr>
        <p:spPr/>
        <p:txBody>
          <a:bodyPr/>
          <a:lstStyle/>
          <a:p>
            <a:endParaRPr lang="sk-SK" dirty="0"/>
          </a:p>
        </p:txBody>
      </p:sp>
      <p:sp>
        <p:nvSpPr>
          <p:cNvPr id="4" name="Zástupný symbol čísla snímky 3"/>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333765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a:t>Upravte štýly predlohy textu</a:t>
            </a:r>
          </a:p>
        </p:txBody>
      </p:sp>
      <p:sp>
        <p:nvSpPr>
          <p:cNvPr id="3" name="Zástupný symbol obsah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Zástupný symbol dátumu 4"/>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1210275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a:t>Upravte štýly predlohy textu</a:t>
            </a:r>
          </a:p>
        </p:txBody>
      </p:sp>
      <p:sp>
        <p:nvSpPr>
          <p:cNvPr id="3" name="Zástupný symbol obrázka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dirty="0"/>
          </a:p>
        </p:txBody>
      </p:sp>
      <p:sp>
        <p:nvSpPr>
          <p:cNvPr id="4" name="Zástupný symbol tex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Zástupný symbol dátumu 4"/>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6" name="Zástupný symbol päty 5"/>
          <p:cNvSpPr>
            <a:spLocks noGrp="1"/>
          </p:cNvSpPr>
          <p:nvPr>
            <p:ph type="ftr" sz="quarter" idx="11"/>
          </p:nvPr>
        </p:nvSpPr>
        <p:spPr/>
        <p:txBody>
          <a:bodyPr/>
          <a:lstStyle/>
          <a:p>
            <a:endParaRPr lang="sk-SK" dirty="0"/>
          </a:p>
        </p:txBody>
      </p:sp>
      <p:sp>
        <p:nvSpPr>
          <p:cNvPr id="7" name="Zástupný symbol čísla snímky 6"/>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406346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81063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724900" y="365125"/>
            <a:ext cx="2628900" cy="5811838"/>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838200" y="365125"/>
            <a:ext cx="7734300" cy="5811838"/>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10"/>
          </p:nvPr>
        </p:nvSpPr>
        <p:spPr/>
        <p:txBody>
          <a:bodyPr/>
          <a:lstStyle/>
          <a:p>
            <a:fld id="{CD0A801D-6EF2-401E-B5A7-012E24908D23}" type="datetimeFigureOut">
              <a:rPr lang="sk-SK" smtClean="0"/>
              <a:t>2. 10. 2026</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D8218919-A6DD-4C84-AD95-FCC59233547F}" type="slidenum">
              <a:rPr lang="sk-SK" smtClean="0"/>
              <a:t>‹#›</a:t>
            </a:fld>
            <a:endParaRPr lang="sk-SK" dirty="0"/>
          </a:p>
        </p:txBody>
      </p:sp>
    </p:spTree>
    <p:extLst>
      <p:ext uri="{BB962C8B-B14F-4D97-AF65-F5344CB8AC3E}">
        <p14:creationId xmlns:p14="http://schemas.microsoft.com/office/powerpoint/2010/main" val="3500646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Upravte štýly predlohy textu</a:t>
            </a:r>
          </a:p>
        </p:txBody>
      </p:sp>
      <p:sp>
        <p:nvSpPr>
          <p:cNvPr id="3" name="Zástupný symbol tex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A801D-6EF2-401E-B5A7-012E24908D23}" type="datetimeFigureOut">
              <a:rPr lang="sk-SK" smtClean="0"/>
              <a:t>2. 10. 2026</a:t>
            </a:fld>
            <a:endParaRPr lang="sk-SK" dirty="0"/>
          </a:p>
        </p:txBody>
      </p:sp>
      <p:sp>
        <p:nvSpPr>
          <p:cNvPr id="5" name="Zástupný symbol päty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dirty="0"/>
          </a:p>
        </p:txBody>
      </p:sp>
      <p:sp>
        <p:nvSpPr>
          <p:cNvPr id="6" name="Zástupný symbol čísla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18919-A6DD-4C84-AD95-FCC59233547F}" type="slidenum">
              <a:rPr lang="sk-SK" smtClean="0"/>
              <a:t>‹#›</a:t>
            </a:fld>
            <a:endParaRPr lang="sk-SK" dirty="0"/>
          </a:p>
        </p:txBody>
      </p:sp>
    </p:spTree>
    <p:extLst>
      <p:ext uri="{BB962C8B-B14F-4D97-AF65-F5344CB8AC3E}">
        <p14:creationId xmlns:p14="http://schemas.microsoft.com/office/powerpoint/2010/main" val="3661006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1956D5-BB2C-084B-533A-FF915B8B584B}"/>
            </a:ext>
          </a:extLst>
        </p:cNvPr>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7" name="Freeform: Shape 16">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20" name="Freeform: Shape 19">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5" name="Nadpis 4">
            <a:extLst>
              <a:ext uri="{FF2B5EF4-FFF2-40B4-BE49-F238E27FC236}">
                <a16:creationId xmlns:a16="http://schemas.microsoft.com/office/drawing/2014/main" id="{D64FD86F-3582-6DDF-3ED3-A281C37F0AD7}"/>
              </a:ext>
            </a:extLst>
          </p:cNvPr>
          <p:cNvSpPr>
            <a:spLocks noGrp="1"/>
          </p:cNvSpPr>
          <p:nvPr>
            <p:ph type="title"/>
          </p:nvPr>
        </p:nvSpPr>
        <p:spPr>
          <a:xfrm>
            <a:off x="3502731" y="1542402"/>
            <a:ext cx="5186842" cy="2387918"/>
          </a:xfrm>
        </p:spPr>
        <p:txBody>
          <a:bodyPr vert="horz" lIns="91440" tIns="45720" rIns="91440" bIns="45720" rtlCol="0" anchor="b">
            <a:normAutofit/>
          </a:bodyPr>
          <a:lstStyle/>
          <a:p>
            <a:pPr algn="ctr"/>
            <a:r>
              <a:rPr lang="sk-SK" sz="5200" b="1" kern="1200" dirty="0">
                <a:solidFill>
                  <a:schemeClr val="tx2"/>
                </a:solidFill>
                <a:latin typeface="Century Gothic" panose="020B0502020202020204" pitchFamily="34" charset="0"/>
              </a:rPr>
              <a:t>Žilina buduje moderné školstvo</a:t>
            </a:r>
            <a:endParaRPr lang="en-US" sz="5200" b="1" kern="1200" dirty="0">
              <a:solidFill>
                <a:schemeClr val="tx2"/>
              </a:solidFill>
              <a:latin typeface="Century Gothic" panose="020B0502020202020204" pitchFamily="34" charset="0"/>
            </a:endParaRPr>
          </a:p>
        </p:txBody>
      </p:sp>
      <p:grpSp>
        <p:nvGrpSpPr>
          <p:cNvPr id="28" name="Group 27">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9" name="Freeform: Shape 28">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2" name="Freeform: Shape 31">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5" name="Freeform: Shape 34">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8" name="Freeform: Shape 37">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393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4D1DD15C-B3E7-8267-A851-E7DACABB9560}"/>
              </a:ext>
            </a:extLst>
          </p:cNvPr>
          <p:cNvSpPr>
            <a:spLocks noGrp="1"/>
          </p:cNvSpPr>
          <p:nvPr>
            <p:ph type="title"/>
          </p:nvPr>
        </p:nvSpPr>
        <p:spPr>
          <a:xfrm>
            <a:off x="804672" y="457200"/>
            <a:ext cx="10579608" cy="1188720"/>
          </a:xfrm>
        </p:spPr>
        <p:txBody>
          <a:bodyPr>
            <a:normAutofit/>
          </a:bodyPr>
          <a:lstStyle/>
          <a:p>
            <a:endParaRPr lang="sk-SK" sz="4000">
              <a:solidFill>
                <a:schemeClr val="tx2"/>
              </a:solidFill>
            </a:endParaRPr>
          </a:p>
        </p:txBody>
      </p:sp>
      <p:grpSp>
        <p:nvGrpSpPr>
          <p:cNvPr id="13" name="Group 12">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4" name="Freeform: Shape 13">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0" name="Freeform: Shape 19">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Zástupný objekt pre obsah 3">
            <a:extLst>
              <a:ext uri="{FF2B5EF4-FFF2-40B4-BE49-F238E27FC236}">
                <a16:creationId xmlns:a16="http://schemas.microsoft.com/office/drawing/2014/main" id="{A56C897F-ADB3-1094-0EC5-0B31599A411C}"/>
              </a:ext>
            </a:extLst>
          </p:cNvPr>
          <p:cNvGraphicFramePr>
            <a:graphicFrameLocks noGrp="1"/>
          </p:cNvGraphicFramePr>
          <p:nvPr>
            <p:ph idx="1"/>
            <p:extLst>
              <p:ext uri="{D42A27DB-BD31-4B8C-83A1-F6EECF244321}">
                <p14:modId xmlns:p14="http://schemas.microsoft.com/office/powerpoint/2010/main" val="3293960976"/>
              </p:ext>
            </p:extLst>
          </p:nvPr>
        </p:nvGraphicFramePr>
        <p:xfrm>
          <a:off x="1036320" y="2588821"/>
          <a:ext cx="10119360" cy="3484253"/>
        </p:xfrm>
        <a:graphic>
          <a:graphicData uri="http://schemas.openxmlformats.org/drawingml/2006/table">
            <a:tbl>
              <a:tblPr>
                <a:noFill/>
              </a:tblPr>
              <a:tblGrid>
                <a:gridCol w="10119360">
                  <a:extLst>
                    <a:ext uri="{9D8B030D-6E8A-4147-A177-3AD203B41FA5}">
                      <a16:colId xmlns:a16="http://schemas.microsoft.com/office/drawing/2014/main" val="1950404903"/>
                    </a:ext>
                  </a:extLst>
                </a:gridCol>
              </a:tblGrid>
              <a:tr h="2591709">
                <a:tc>
                  <a:txBody>
                    <a:bodyPr/>
                    <a:lstStyle/>
                    <a:p>
                      <a:pPr marL="457200" marR="0" lvl="0" indent="-457200" algn="l" defTabSz="914400" rtl="0" eaLnBrk="1" fontAlgn="t" latinLnBrk="0" hangingPunct="1">
                        <a:lnSpc>
                          <a:spcPct val="100000"/>
                        </a:lnSpc>
                        <a:spcBef>
                          <a:spcPts val="0"/>
                        </a:spcBef>
                        <a:spcAft>
                          <a:spcPts val="0"/>
                        </a:spcAft>
                        <a:buClrTx/>
                        <a:buSzTx/>
                        <a:buFont typeface="+mj-lt"/>
                        <a:buAutoNum type="arabicPeriod"/>
                        <a:tabLst/>
                        <a:defRPr/>
                      </a:pPr>
                      <a:r>
                        <a:rPr lang="sk-SK" sz="2400" b="1" i="0" cap="none" spc="0" dirty="0">
                          <a:solidFill>
                            <a:schemeClr val="tx1"/>
                          </a:solidFill>
                          <a:effectLst/>
                          <a:latin typeface="Century Gothic" panose="020B0502020202020204" pitchFamily="34" charset="0"/>
                        </a:rPr>
                        <a:t>Investície do škôl a školských zariadení</a:t>
                      </a:r>
                      <a:r>
                        <a:rPr lang="sk-SK" sz="2400" b="0" i="0" cap="none" spc="0" dirty="0">
                          <a:solidFill>
                            <a:schemeClr val="tx1"/>
                          </a:solidFill>
                          <a:effectLst/>
                          <a:latin typeface="Century Gothic" panose="020B0502020202020204" pitchFamily="34" charset="0"/>
                        </a:rPr>
                        <a:t>.</a:t>
                      </a:r>
                    </a:p>
                    <a:p>
                      <a:pPr marL="457200" marR="0" lvl="0" indent="-457200" algn="l" defTabSz="914400" rtl="0" eaLnBrk="1" fontAlgn="t" latinLnBrk="0" hangingPunct="1">
                        <a:lnSpc>
                          <a:spcPct val="100000"/>
                        </a:lnSpc>
                        <a:spcBef>
                          <a:spcPts val="0"/>
                        </a:spcBef>
                        <a:spcAft>
                          <a:spcPts val="0"/>
                        </a:spcAft>
                        <a:buClrTx/>
                        <a:buSzTx/>
                        <a:buFont typeface="+mj-lt"/>
                        <a:buAutoNum type="arabicPeriod"/>
                        <a:tabLst/>
                        <a:defRPr/>
                      </a:pPr>
                      <a:r>
                        <a:rPr lang="sk-SK" sz="2400" b="1" i="0" cap="none" spc="0" dirty="0">
                          <a:solidFill>
                            <a:schemeClr val="tx1"/>
                          </a:solidFill>
                          <a:effectLst/>
                          <a:latin typeface="Century Gothic" panose="020B0502020202020204" pitchFamily="34" charset="0"/>
                        </a:rPr>
                        <a:t>Inovácie, ktoré menia školy v Žiline.</a:t>
                      </a:r>
                      <a:r>
                        <a:rPr lang="sk-SK" sz="2400" b="0" i="0" cap="none" spc="0" dirty="0">
                          <a:solidFill>
                            <a:schemeClr val="tx1"/>
                          </a:solidFill>
                          <a:effectLst/>
                          <a:latin typeface="Century Gothic" panose="020B0502020202020204" pitchFamily="34" charset="0"/>
                        </a:rPr>
                        <a:t> </a:t>
                      </a:r>
                    </a:p>
                    <a:p>
                      <a:pPr marL="457200" indent="-457200" fontAlgn="t">
                        <a:buFont typeface="+mj-lt"/>
                        <a:buAutoNum type="arabicPeriod"/>
                      </a:pPr>
                      <a:r>
                        <a:rPr lang="sk-SK" sz="2400" b="1" i="0" cap="none" spc="0" dirty="0">
                          <a:solidFill>
                            <a:schemeClr val="tx1"/>
                          </a:solidFill>
                          <a:effectLst/>
                          <a:latin typeface="Century Gothic" panose="020B0502020202020204" pitchFamily="34" charset="0"/>
                        </a:rPr>
                        <a:t>Mesto ako partner riaditeľov a školských tímov.</a:t>
                      </a:r>
                      <a:r>
                        <a:rPr lang="sk-SK" sz="2400" b="0" i="0" cap="none" spc="0" dirty="0">
                          <a:solidFill>
                            <a:schemeClr val="tx1"/>
                          </a:solidFill>
                          <a:effectLst/>
                          <a:latin typeface="Century Gothic" panose="020B0502020202020204" pitchFamily="34" charset="0"/>
                        </a:rPr>
                        <a:t> </a:t>
                      </a:r>
                    </a:p>
                    <a:p>
                      <a:pPr marL="457200" indent="-457200" fontAlgn="t">
                        <a:buFont typeface="+mj-lt"/>
                        <a:buAutoNum type="arabicPeriod"/>
                      </a:pPr>
                      <a:r>
                        <a:rPr lang="sk-SK" sz="2400" b="1" i="0" cap="none" spc="0" dirty="0">
                          <a:solidFill>
                            <a:schemeClr val="tx1"/>
                          </a:solidFill>
                          <a:effectLst/>
                          <a:latin typeface="Century Gothic" panose="020B0502020202020204" pitchFamily="34" charset="0"/>
                        </a:rPr>
                        <a:t>Podpora detí, mládeže a inklúzie.</a:t>
                      </a:r>
                      <a:r>
                        <a:rPr lang="sk-SK" sz="2400" b="0" i="0" cap="none" spc="0" dirty="0">
                          <a:solidFill>
                            <a:schemeClr val="tx1"/>
                          </a:solidFill>
                          <a:effectLst/>
                          <a:latin typeface="Century Gothic" panose="020B0502020202020204" pitchFamily="34" charset="0"/>
                        </a:rPr>
                        <a:t> </a:t>
                      </a:r>
                    </a:p>
                    <a:p>
                      <a:pPr marL="457200" indent="-457200" fontAlgn="t">
                        <a:buFont typeface="+mj-lt"/>
                        <a:buAutoNum type="arabicPeriod"/>
                      </a:pPr>
                      <a:r>
                        <a:rPr lang="sk-SK" sz="2400" b="1" i="0" cap="none" spc="0" dirty="0">
                          <a:solidFill>
                            <a:schemeClr val="tx1"/>
                          </a:solidFill>
                          <a:effectLst/>
                          <a:latin typeface="Century Gothic" panose="020B0502020202020204" pitchFamily="34" charset="0"/>
                        </a:rPr>
                        <a:t>Kam smerujeme?</a:t>
                      </a:r>
                      <a:endParaRPr lang="sk-SK" sz="2400" b="0" i="0" cap="none" spc="0" dirty="0">
                        <a:solidFill>
                          <a:schemeClr val="tx1"/>
                        </a:solidFill>
                        <a:effectLst/>
                        <a:latin typeface="Century Gothic" panose="020B0502020202020204" pitchFamily="34" charset="0"/>
                      </a:endParaRPr>
                    </a:p>
                  </a:txBody>
                  <a:tcPr marL="153817" marR="153817" marT="153817" marB="76909">
                    <a:lnL w="12700" cmpd="sng">
                      <a:noFill/>
                      <a:prstDash val="solid"/>
                    </a:lnL>
                    <a:lnR w="12700" cmpd="sng">
                      <a:noFill/>
                      <a:prstDash val="solid"/>
                    </a:lnR>
                    <a:lnT w="12700" cap="flat" cmpd="sng" algn="ctr">
                      <a:noFill/>
                      <a:prstDash val="solid"/>
                    </a:lnT>
                    <a:lnB w="12700" cmpd="sng">
                      <a:noFill/>
                      <a:prstDash val="solid"/>
                    </a:lnB>
                    <a:noFill/>
                  </a:tcPr>
                </a:tc>
                <a:extLst>
                  <a:ext uri="{0D108BD9-81ED-4DB2-BD59-A6C34878D82A}">
                    <a16:rowId xmlns:a16="http://schemas.microsoft.com/office/drawing/2014/main" val="1169941133"/>
                  </a:ext>
                </a:extLst>
              </a:tr>
              <a:tr h="892544">
                <a:tc>
                  <a:txBody>
                    <a:bodyPr/>
                    <a:lstStyle/>
                    <a:p>
                      <a:endParaRPr lang="sk-SK" sz="2400" cap="none" spc="0" dirty="0">
                        <a:solidFill>
                          <a:schemeClr val="tx1"/>
                        </a:solidFill>
                      </a:endParaRPr>
                    </a:p>
                  </a:txBody>
                  <a:tcPr marL="153817" marR="153817" marT="153817" marB="76909">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981944798"/>
                  </a:ext>
                </a:extLst>
              </a:tr>
            </a:tbl>
          </a:graphicData>
        </a:graphic>
      </p:graphicFrame>
    </p:spTree>
    <p:extLst>
      <p:ext uri="{BB962C8B-B14F-4D97-AF65-F5344CB8AC3E}">
        <p14:creationId xmlns:p14="http://schemas.microsoft.com/office/powerpoint/2010/main" val="339119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43467" y="321734"/>
            <a:ext cx="4982622" cy="1700013"/>
          </a:xfrm>
        </p:spPr>
        <p:txBody>
          <a:bodyPr vert="horz" lIns="91440" tIns="45720" rIns="91440" bIns="45720" rtlCol="0" anchor="ctr">
            <a:normAutofit/>
          </a:bodyPr>
          <a:lstStyle/>
          <a:p>
            <a:pPr marL="0" indent="0"/>
            <a:r>
              <a:rPr lang="en-US" sz="2800" b="1" dirty="0">
                <a:solidFill>
                  <a:srgbClr val="006600"/>
                </a:solidFill>
                <a:latin typeface="Century Gothic" panose="020B0502020202020204" pitchFamily="34" charset="0"/>
                <a:ea typeface="+mn-ea"/>
                <a:cs typeface="+mn-cs"/>
              </a:rPr>
              <a:t>Školy a školské zariadenia</a:t>
            </a:r>
          </a:p>
          <a:p>
            <a:pPr marL="0" indent="0"/>
            <a:r>
              <a:rPr lang="en-US" sz="2800" b="1" dirty="0">
                <a:solidFill>
                  <a:srgbClr val="006600"/>
                </a:solidFill>
                <a:latin typeface="Century Gothic" panose="020B0502020202020204" pitchFamily="34" charset="0"/>
                <a:ea typeface="+mn-ea"/>
                <a:cs typeface="+mn-cs"/>
              </a:rPr>
              <a:t>v zriaďovateľskej pôsobnosti Mesta Žilina</a:t>
            </a:r>
            <a:r>
              <a:rPr lang="sk-SK" sz="2800" b="1" dirty="0">
                <a:solidFill>
                  <a:srgbClr val="006600"/>
                </a:solidFill>
                <a:latin typeface="Century Gothic" panose="020B0502020202020204" pitchFamily="34" charset="0"/>
                <a:ea typeface="+mn-ea"/>
                <a:cs typeface="+mn-cs"/>
              </a:rPr>
              <a:t> </a:t>
            </a:r>
            <a:br>
              <a:rPr lang="sk-SK" sz="2800" b="1" dirty="0">
                <a:solidFill>
                  <a:srgbClr val="006600"/>
                </a:solidFill>
                <a:latin typeface="Century Gothic" panose="020B0502020202020204" pitchFamily="34" charset="0"/>
                <a:ea typeface="+mn-ea"/>
                <a:cs typeface="+mn-cs"/>
              </a:rPr>
            </a:br>
            <a:r>
              <a:rPr lang="sk-SK" sz="2800" b="1" dirty="0">
                <a:solidFill>
                  <a:srgbClr val="006600"/>
                </a:solidFill>
                <a:latin typeface="Century Gothic" panose="020B0502020202020204" pitchFamily="34" charset="0"/>
                <a:ea typeface="+mn-ea"/>
                <a:cs typeface="+mn-cs"/>
              </a:rPr>
              <a:t>s právnou subjektivitou</a:t>
            </a:r>
            <a:endParaRPr lang="en-US" sz="2800" b="1" dirty="0">
              <a:solidFill>
                <a:srgbClr val="006600"/>
              </a:solidFill>
              <a:latin typeface="Century Gothic" panose="020B0502020202020204" pitchFamily="34" charset="0"/>
              <a:ea typeface="+mn-ea"/>
              <a:cs typeface="+mn-cs"/>
            </a:endParaRPr>
          </a:p>
        </p:txBody>
      </p:sp>
      <p:graphicFrame>
        <p:nvGraphicFramePr>
          <p:cNvPr id="13" name="Diagram 12">
            <a:extLst>
              <a:ext uri="{FF2B5EF4-FFF2-40B4-BE49-F238E27FC236}">
                <a16:creationId xmlns:a16="http://schemas.microsoft.com/office/drawing/2014/main" id="{2C980D21-69EE-04B1-B118-00E712054E97}"/>
              </a:ext>
            </a:extLst>
          </p:cNvPr>
          <p:cNvGraphicFramePr/>
          <p:nvPr>
            <p:extLst>
              <p:ext uri="{D42A27DB-BD31-4B8C-83A1-F6EECF244321}">
                <p14:modId xmlns:p14="http://schemas.microsoft.com/office/powerpoint/2010/main" val="1310975346"/>
              </p:ext>
            </p:extLst>
          </p:nvPr>
        </p:nvGraphicFramePr>
        <p:xfrm>
          <a:off x="643468" y="2389239"/>
          <a:ext cx="4783937" cy="37877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Nadpis 1"/>
          <p:cNvSpPr txBox="1">
            <a:spLocks/>
          </p:cNvSpPr>
          <p:nvPr/>
        </p:nvSpPr>
        <p:spPr>
          <a:xfrm>
            <a:off x="2712027" y="1654031"/>
            <a:ext cx="9144000" cy="21921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sk-SK" sz="1000" b="1" dirty="0">
              <a:solidFill>
                <a:schemeClr val="bg1"/>
              </a:solidFill>
              <a:latin typeface="Century Gothic" panose="020B0502020202020204" pitchFamily="34" charset="0"/>
            </a:endParaRPr>
          </a:p>
        </p:txBody>
      </p:sp>
      <p:sp>
        <p:nvSpPr>
          <p:cNvPr id="12" name="Nadpis 1">
            <a:extLst>
              <a:ext uri="{FF2B5EF4-FFF2-40B4-BE49-F238E27FC236}">
                <a16:creationId xmlns:a16="http://schemas.microsoft.com/office/drawing/2014/main" id="{03F411CE-B88A-E149-A1DE-A5EBAD9C3541}"/>
              </a:ext>
            </a:extLst>
          </p:cNvPr>
          <p:cNvSpPr txBox="1">
            <a:spLocks/>
          </p:cNvSpPr>
          <p:nvPr/>
        </p:nvSpPr>
        <p:spPr>
          <a:xfrm>
            <a:off x="6233653" y="321734"/>
            <a:ext cx="5314880" cy="161357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k-SK" sz="2900" b="1" dirty="0">
                <a:solidFill>
                  <a:srgbClr val="006600"/>
                </a:solidFill>
                <a:latin typeface="Century Gothic" panose="020B0502020202020204" pitchFamily="34" charset="0"/>
                <a:ea typeface="+mn-ea"/>
                <a:cs typeface="+mn-cs"/>
              </a:rPr>
              <a:t>Neštátne zariadenia na území mesta Žilina  financované z rozpočtu mesta</a:t>
            </a:r>
            <a:endParaRPr lang="en-US" sz="2900" b="1" dirty="0">
              <a:solidFill>
                <a:srgbClr val="006600"/>
              </a:solidFill>
              <a:latin typeface="Century Gothic" panose="020B0502020202020204" pitchFamily="34" charset="0"/>
              <a:ea typeface="+mn-ea"/>
              <a:cs typeface="+mn-cs"/>
            </a:endParaRPr>
          </a:p>
        </p:txBody>
      </p:sp>
      <p:graphicFrame>
        <p:nvGraphicFramePr>
          <p:cNvPr id="15" name="Diagram 14">
            <a:extLst>
              <a:ext uri="{FF2B5EF4-FFF2-40B4-BE49-F238E27FC236}">
                <a16:creationId xmlns:a16="http://schemas.microsoft.com/office/drawing/2014/main" id="{6ADBB7F4-A2BE-E49C-41AD-534F373B061C}"/>
              </a:ext>
            </a:extLst>
          </p:cNvPr>
          <p:cNvGraphicFramePr/>
          <p:nvPr>
            <p:extLst>
              <p:ext uri="{D42A27DB-BD31-4B8C-83A1-F6EECF244321}">
                <p14:modId xmlns:p14="http://schemas.microsoft.com/office/powerpoint/2010/main" val="25477142"/>
              </p:ext>
            </p:extLst>
          </p:nvPr>
        </p:nvGraphicFramePr>
        <p:xfrm>
          <a:off x="6316716" y="2389239"/>
          <a:ext cx="4783937" cy="37877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67451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956D5-BB2C-084B-533A-FF915B8B584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45C99A0-C374-101F-BFCB-2B8AE8CE857E}"/>
              </a:ext>
            </a:extLst>
          </p:cNvPr>
          <p:cNvSpPr>
            <a:spLocks noGrp="1"/>
          </p:cNvSpPr>
          <p:nvPr>
            <p:ph type="title"/>
          </p:nvPr>
        </p:nvSpPr>
        <p:spPr>
          <a:xfrm>
            <a:off x="640080" y="1243013"/>
            <a:ext cx="3855720" cy="4371974"/>
          </a:xfrm>
        </p:spPr>
        <p:txBody>
          <a:bodyPr>
            <a:normAutofit/>
          </a:bodyPr>
          <a:lstStyle/>
          <a:p>
            <a:pPr>
              <a:spcBef>
                <a:spcPts val="1000"/>
              </a:spcBef>
            </a:pPr>
            <a:r>
              <a:rPr lang="sk-SK" sz="3600" b="1" dirty="0">
                <a:solidFill>
                  <a:schemeClr val="tx2"/>
                </a:solidFill>
                <a:latin typeface="Century Gothic" panose="020B0502020202020204" pitchFamily="34" charset="0"/>
                <a:ea typeface="+mn-ea"/>
                <a:cs typeface="+mn-cs"/>
              </a:rPr>
              <a:t>   </a:t>
            </a:r>
            <a:r>
              <a:rPr lang="sk-SK" sz="3600" b="1" dirty="0">
                <a:latin typeface="Century Gothic" panose="020B0502020202020204" pitchFamily="34" charset="0"/>
                <a:ea typeface="+mn-ea"/>
                <a:cs typeface="+mn-cs"/>
              </a:rPr>
              <a:t>1. </a:t>
            </a:r>
            <a:br>
              <a:rPr lang="sk-SK" sz="3600" b="1" dirty="0">
                <a:latin typeface="Century Gothic" panose="020B0502020202020204" pitchFamily="34" charset="0"/>
                <a:ea typeface="+mn-ea"/>
                <a:cs typeface="+mn-cs"/>
              </a:rPr>
            </a:br>
            <a:r>
              <a:rPr lang="sk-SK" sz="3600" b="1" dirty="0">
                <a:latin typeface="Century Gothic" panose="020B0502020202020204" pitchFamily="34" charset="0"/>
                <a:ea typeface="+mn-ea"/>
                <a:cs typeface="+mn-cs"/>
              </a:rPr>
              <a:t>Investície do škôl a školských zariadení</a:t>
            </a:r>
          </a:p>
        </p:txBody>
      </p:sp>
      <p:sp>
        <p:nvSpPr>
          <p:cNvPr id="4" name="Zástupný objekt pre obsah 3">
            <a:extLst>
              <a:ext uri="{FF2B5EF4-FFF2-40B4-BE49-F238E27FC236}">
                <a16:creationId xmlns:a16="http://schemas.microsoft.com/office/drawing/2014/main" id="{ADB64107-4EBB-09A2-61E7-0A8D21E8C6BE}"/>
              </a:ext>
            </a:extLst>
          </p:cNvPr>
          <p:cNvSpPr>
            <a:spLocks noGrp="1"/>
          </p:cNvSpPr>
          <p:nvPr>
            <p:ph idx="1"/>
          </p:nvPr>
        </p:nvSpPr>
        <p:spPr>
          <a:xfrm>
            <a:off x="6172200" y="804672"/>
            <a:ext cx="5221224" cy="5230368"/>
          </a:xfrm>
        </p:spPr>
        <p:txBody>
          <a:bodyPr anchor="ctr">
            <a:noAutofit/>
          </a:bodyPr>
          <a:lstStyle/>
          <a:p>
            <a:r>
              <a:rPr lang="sk-SK" sz="1700" dirty="0"/>
              <a:t>Ročne sa do renovácii a opráv základných a materských škôl (mimo veľkých projektov) investuje priemerne 450-500- tisíc eur</a:t>
            </a:r>
          </a:p>
          <a:p>
            <a:r>
              <a:rPr lang="sk-SK" sz="1700" dirty="0"/>
              <a:t>V tomto roku sme dokončili dva veľké </a:t>
            </a:r>
            <a:r>
              <a:rPr lang="sk-SK" sz="1700" dirty="0" err="1"/>
              <a:t>eurofondové</a:t>
            </a:r>
            <a:r>
              <a:rPr lang="sk-SK" sz="1700" dirty="0"/>
              <a:t> projekty: ZŠ Jarná (1,2 mil. EUR) a ZŠ V. Javorku (784-tisíc EUR)</a:t>
            </a:r>
          </a:p>
          <a:p>
            <a:r>
              <a:rPr lang="sk-SK" sz="1700" dirty="0"/>
              <a:t>V roku 2025 sa </a:t>
            </a:r>
            <a:r>
              <a:rPr lang="sk-SK" sz="1700" dirty="0" err="1"/>
              <a:t>zreralizovala</a:t>
            </a:r>
            <a:r>
              <a:rPr lang="sk-SK" sz="1700" dirty="0"/>
              <a:t> komplexná rekonštrukcia Materskej školy na Námestí J. Borodáča v hodnote približne 1,3 milióna eur </a:t>
            </a:r>
          </a:p>
          <a:p>
            <a:r>
              <a:rPr lang="sk-SK" sz="1700" dirty="0"/>
              <a:t>V roku 2024 sme na troch základných školách vybudovali </a:t>
            </a:r>
            <a:r>
              <a:rPr lang="sk-SK" sz="1700" dirty="0" err="1"/>
              <a:t>cykloprístrešky</a:t>
            </a:r>
            <a:r>
              <a:rPr lang="sk-SK" sz="1700" dirty="0"/>
              <a:t> pre žiakov a pedagógov</a:t>
            </a:r>
          </a:p>
          <a:p>
            <a:r>
              <a:rPr lang="sk-SK" sz="1700" dirty="0"/>
              <a:t>V roku 2023 sme dokončili projekty v hodnote viac ako 180-tisíc eur na vybudovanie zelených exteriérových učební a komunitných záhrad v ZŠ s MŠ Gaštanová, ZŠ Limbová, ZŠ s MŠ Do </a:t>
            </a:r>
            <a:r>
              <a:rPr lang="sk-SK" sz="1700" dirty="0" err="1"/>
              <a:t>Stošky</a:t>
            </a:r>
            <a:endParaRPr lang="sk-SK" sz="1700" dirty="0"/>
          </a:p>
          <a:p>
            <a:r>
              <a:rPr lang="sk-SK" sz="1700"/>
              <a:t>V </a:t>
            </a:r>
            <a:r>
              <a:rPr lang="sk-SK" sz="1700" dirty="0"/>
              <a:t>roku 2022 sme zmodernizovali odborné učebne v 12 základných školách za viac ako 370-tisíc eur</a:t>
            </a:r>
          </a:p>
        </p:txBody>
      </p:sp>
    </p:spTree>
    <p:extLst>
      <p:ext uri="{BB962C8B-B14F-4D97-AF65-F5344CB8AC3E}">
        <p14:creationId xmlns:p14="http://schemas.microsoft.com/office/powerpoint/2010/main" val="786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1956D5-BB2C-084B-533A-FF915B8B584B}"/>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6" name="Group 25">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7" name="Freeform: Shape 26">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Nadpis 1">
            <a:extLst>
              <a:ext uri="{FF2B5EF4-FFF2-40B4-BE49-F238E27FC236}">
                <a16:creationId xmlns:a16="http://schemas.microsoft.com/office/drawing/2014/main" id="{E45C99A0-C374-101F-BFCB-2B8AE8CE857E}"/>
              </a:ext>
            </a:extLst>
          </p:cNvPr>
          <p:cNvSpPr>
            <a:spLocks noGrp="1"/>
          </p:cNvSpPr>
          <p:nvPr>
            <p:ph type="title"/>
          </p:nvPr>
        </p:nvSpPr>
        <p:spPr>
          <a:xfrm>
            <a:off x="640080" y="1243013"/>
            <a:ext cx="3855720" cy="4371974"/>
          </a:xfrm>
        </p:spPr>
        <p:txBody>
          <a:bodyPr>
            <a:normAutofit/>
          </a:bodyPr>
          <a:lstStyle/>
          <a:p>
            <a:pPr>
              <a:spcBef>
                <a:spcPts val="1000"/>
              </a:spcBef>
            </a:pPr>
            <a:r>
              <a:rPr lang="sk-SK" sz="3600" b="1" dirty="0">
                <a:solidFill>
                  <a:schemeClr val="tx2"/>
                </a:solidFill>
                <a:latin typeface="Century Gothic" panose="020B0502020202020204" pitchFamily="34" charset="0"/>
                <a:ea typeface="+mn-ea"/>
                <a:cs typeface="+mn-cs"/>
              </a:rPr>
              <a:t>   </a:t>
            </a:r>
            <a:r>
              <a:rPr lang="sk-SK" sz="3600" b="1" dirty="0">
                <a:latin typeface="Century Gothic" panose="020B0502020202020204" pitchFamily="34" charset="0"/>
                <a:ea typeface="+mn-ea"/>
                <a:cs typeface="+mn-cs"/>
              </a:rPr>
              <a:t>2. </a:t>
            </a:r>
            <a:br>
              <a:rPr lang="sk-SK" sz="3600" b="1" dirty="0">
                <a:latin typeface="Century Gothic" panose="020B0502020202020204" pitchFamily="34" charset="0"/>
                <a:ea typeface="+mn-ea"/>
                <a:cs typeface="+mn-cs"/>
              </a:rPr>
            </a:br>
            <a:r>
              <a:rPr lang="sk-SK" sz="3600" b="1" dirty="0">
                <a:latin typeface="Century Gothic" panose="020B0502020202020204" pitchFamily="34" charset="0"/>
                <a:ea typeface="+mn-ea"/>
                <a:cs typeface="+mn-cs"/>
              </a:rPr>
              <a:t>Inovácie a moderné školstvo v Žiline  </a:t>
            </a:r>
          </a:p>
        </p:txBody>
      </p:sp>
      <p:sp>
        <p:nvSpPr>
          <p:cNvPr id="4" name="Zástupný objekt pre obsah 3">
            <a:extLst>
              <a:ext uri="{FF2B5EF4-FFF2-40B4-BE49-F238E27FC236}">
                <a16:creationId xmlns:a16="http://schemas.microsoft.com/office/drawing/2014/main" id="{ADB64107-4EBB-09A2-61E7-0A8D21E8C6BE}"/>
              </a:ext>
            </a:extLst>
          </p:cNvPr>
          <p:cNvSpPr>
            <a:spLocks noGrp="1"/>
          </p:cNvSpPr>
          <p:nvPr>
            <p:ph idx="1"/>
          </p:nvPr>
        </p:nvSpPr>
        <p:spPr>
          <a:xfrm>
            <a:off x="6172200" y="804672"/>
            <a:ext cx="5221224" cy="5230368"/>
          </a:xfrm>
        </p:spPr>
        <p:txBody>
          <a:bodyPr anchor="ctr">
            <a:normAutofit/>
          </a:bodyPr>
          <a:lstStyle/>
          <a:p>
            <a:endParaRPr lang="sk-SK" sz="1800">
              <a:solidFill>
                <a:schemeClr val="tx2"/>
              </a:solidFill>
            </a:endParaRPr>
          </a:p>
          <a:p>
            <a:endParaRPr lang="sk-SK" sz="1800">
              <a:solidFill>
                <a:schemeClr val="tx2"/>
              </a:solidFill>
            </a:endParaRPr>
          </a:p>
        </p:txBody>
      </p:sp>
    </p:spTree>
    <p:extLst>
      <p:ext uri="{BB962C8B-B14F-4D97-AF65-F5344CB8AC3E}">
        <p14:creationId xmlns:p14="http://schemas.microsoft.com/office/powerpoint/2010/main" val="423282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368D79-667F-FC4F-3427-B00340DC56A8}"/>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EA7DF567-41B4-65B3-58F6-BADBC0504ED8}"/>
              </a:ext>
            </a:extLst>
          </p:cNvPr>
          <p:cNvSpPr>
            <a:spLocks noGrp="1"/>
          </p:cNvSpPr>
          <p:nvPr>
            <p:ph type="title"/>
          </p:nvPr>
        </p:nvSpPr>
        <p:spPr>
          <a:xfrm>
            <a:off x="1179226" y="1594707"/>
            <a:ext cx="9833548" cy="1325563"/>
          </a:xfrm>
        </p:spPr>
        <p:txBody>
          <a:bodyPr vert="horz" lIns="91440" tIns="45720" rIns="91440" bIns="45720" rtlCol="0" anchor="b">
            <a:normAutofit/>
          </a:bodyPr>
          <a:lstStyle/>
          <a:p>
            <a:pPr algn="ctr"/>
            <a:r>
              <a:rPr lang="en-US" sz="3600" b="1" kern="1200" dirty="0">
                <a:ea typeface="+mj-ea"/>
                <a:cs typeface="+mj-cs"/>
              </a:rPr>
              <a:t>KURIKULÁRNA REFORMA</a:t>
            </a:r>
          </a:p>
        </p:txBody>
      </p:sp>
      <p:grpSp>
        <p:nvGrpSpPr>
          <p:cNvPr id="31" name="Group 30">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32" name="Freeform: Shape 31">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BlokTextu 2">
            <a:extLst>
              <a:ext uri="{FF2B5EF4-FFF2-40B4-BE49-F238E27FC236}">
                <a16:creationId xmlns:a16="http://schemas.microsoft.com/office/drawing/2014/main" id="{2F72E837-2A41-08F6-573B-D9ECC3B6F864}"/>
              </a:ext>
            </a:extLst>
          </p:cNvPr>
          <p:cNvSpPr txBox="1"/>
          <p:nvPr/>
        </p:nvSpPr>
        <p:spPr>
          <a:xfrm>
            <a:off x="1179226" y="3329677"/>
            <a:ext cx="9833548" cy="2457269"/>
          </a:xfrm>
          <a:prstGeom prst="rect">
            <a:avLst/>
          </a:prstGeom>
        </p:spPr>
        <p:txBody>
          <a:bodyPr vert="horz" lIns="91440" tIns="45720" rIns="91440" bIns="45720" rtlCol="0">
            <a:normAutofit/>
          </a:bodyPr>
          <a:lstStyle/>
          <a:p>
            <a:pPr>
              <a:lnSpc>
                <a:spcPct val="90000"/>
              </a:lnSpc>
              <a:spcAft>
                <a:spcPts val="600"/>
              </a:spcAft>
            </a:pPr>
            <a:r>
              <a:rPr lang="sk-SK" sz="1400" b="1" dirty="0"/>
              <a:t>V školskom roku 2025/2026 sa do plnenia </a:t>
            </a:r>
            <a:r>
              <a:rPr lang="sk-SK" sz="1400" dirty="0"/>
              <a:t>štátneho vzdelávacieho programu podľa novej </a:t>
            </a:r>
            <a:r>
              <a:rPr lang="sk-SK" sz="1400" b="1" dirty="0" err="1"/>
              <a:t>kurikulárnej</a:t>
            </a:r>
            <a:r>
              <a:rPr lang="sk-SK" sz="1400" b="1" dirty="0"/>
              <a:t> reformy zapojili všetky základné školy v zriaďovateľskej pôsobnosti mesta Žilina. </a:t>
            </a:r>
          </a:p>
          <a:p>
            <a:pPr indent="-228600">
              <a:lnSpc>
                <a:spcPct val="90000"/>
              </a:lnSpc>
              <a:spcAft>
                <a:spcPts val="600"/>
              </a:spcAft>
              <a:buFont typeface="Arial" panose="020B0604020202020204" pitchFamily="34" charset="0"/>
              <a:buChar char="•"/>
            </a:pPr>
            <a:r>
              <a:rPr lang="sk-SK" sz="1400" dirty="0"/>
              <a:t>Reformu </a:t>
            </a:r>
            <a:r>
              <a:rPr lang="sk-SK" sz="1400" b="1" dirty="0"/>
              <a:t>implementujú školy postupne od 1. ročníka, pričom školy upravili svoje školské vzdelávacie programy </a:t>
            </a:r>
            <a:r>
              <a:rPr lang="sk-SK" sz="1400" dirty="0"/>
              <a:t>v súlade s novými cieľmi a princípmi vzdelávania lepšie rozmýšľať, spolupracovať a využívať vedomosti v praxi.</a:t>
            </a:r>
          </a:p>
          <a:p>
            <a:pPr indent="-228600">
              <a:lnSpc>
                <a:spcPct val="90000"/>
              </a:lnSpc>
              <a:spcAft>
                <a:spcPts val="600"/>
              </a:spcAft>
              <a:buFont typeface="Arial" panose="020B0604020202020204" pitchFamily="34" charset="0"/>
              <a:buChar char="•"/>
            </a:pPr>
            <a:r>
              <a:rPr lang="sk-SK" sz="1400" dirty="0"/>
              <a:t>Zameriavajú sa najmä na </a:t>
            </a:r>
            <a:r>
              <a:rPr lang="sk-SK" sz="1400" b="1" dirty="0"/>
              <a:t>rozvoj kľúčových kompetencií žiakov, podporu inkluzívneho vzdelávania a modernizáciu vyučovacích metód, zavedením ranných kruhov, tímovú prácu a prepájanie predmetov.</a:t>
            </a:r>
          </a:p>
          <a:p>
            <a:pPr indent="-228600">
              <a:lnSpc>
                <a:spcPct val="90000"/>
              </a:lnSpc>
              <a:spcAft>
                <a:spcPts val="600"/>
              </a:spcAft>
              <a:buFont typeface="Arial" panose="020B0604020202020204" pitchFamily="34" charset="0"/>
              <a:buChar char="•"/>
            </a:pPr>
            <a:r>
              <a:rPr lang="sk-SK" sz="1400" dirty="0"/>
              <a:t>Proces je sprevádzaný systematickým vzdelávaním pedagogických zamestnancov, spoluprácou s NIVAM-</a:t>
            </a:r>
            <a:r>
              <a:rPr lang="sk-SK" sz="1400" dirty="0" err="1"/>
              <a:t>om</a:t>
            </a:r>
            <a:r>
              <a:rPr lang="sk-SK" sz="1400" dirty="0"/>
              <a:t>,  </a:t>
            </a:r>
            <a:r>
              <a:rPr lang="sk-SK" sz="1400" dirty="0" err="1"/>
              <a:t>EduHubom</a:t>
            </a:r>
            <a:r>
              <a:rPr lang="sk-SK" sz="1400" dirty="0"/>
              <a:t> (RCPU pre okresy Čadca a Žilina) a podporou zo strany mesta ako zriaďovateľa.</a:t>
            </a:r>
          </a:p>
          <a:p>
            <a:pPr indent="-228600">
              <a:lnSpc>
                <a:spcPct val="90000"/>
              </a:lnSpc>
              <a:spcAft>
                <a:spcPts val="600"/>
              </a:spcAft>
              <a:buFont typeface="Arial" panose="020B0604020202020204" pitchFamily="34" charset="0"/>
              <a:buChar char="•"/>
            </a:pPr>
            <a:r>
              <a:rPr lang="sk-SK" sz="1400" dirty="0">
                <a:effectLst/>
              </a:rPr>
              <a:t>Celoplošne </a:t>
            </a:r>
            <a:r>
              <a:rPr lang="sk-SK" sz="1400" dirty="0"/>
              <a:t>je</a:t>
            </a:r>
            <a:r>
              <a:rPr lang="sk-SK" sz="1400" dirty="0">
                <a:effectLst/>
              </a:rPr>
              <a:t> nový štátny vzdelávací program zavedený na všetkých školách od tohto školského roka 2026/2027.</a:t>
            </a:r>
          </a:p>
          <a:p>
            <a:pPr indent="-228600">
              <a:lnSpc>
                <a:spcPct val="90000"/>
              </a:lnSpc>
              <a:spcAft>
                <a:spcPts val="600"/>
              </a:spcAft>
              <a:buFont typeface="Arial" panose="020B0604020202020204" pitchFamily="34" charset="0"/>
              <a:buChar char="•"/>
            </a:pPr>
            <a:endParaRPr lang="en-US" sz="1400" dirty="0">
              <a:solidFill>
                <a:schemeClr val="tx2"/>
              </a:solidFill>
            </a:endParaRPr>
          </a:p>
        </p:txBody>
      </p:sp>
      <p:grpSp>
        <p:nvGrpSpPr>
          <p:cNvPr id="37" name="Group 36">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38" name="Freeform: Shape 37">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4656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C8215-A2A7-3B7E-671F-2FE113015F6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78175D09-EC26-A6F0-D86A-756B82FD9DBA}"/>
              </a:ext>
            </a:extLst>
          </p:cNvPr>
          <p:cNvSpPr>
            <a:spLocks noGrp="1"/>
          </p:cNvSpPr>
          <p:nvPr>
            <p:ph type="title"/>
          </p:nvPr>
        </p:nvSpPr>
        <p:spPr>
          <a:xfrm>
            <a:off x="1179226" y="99080"/>
            <a:ext cx="9833548" cy="1325563"/>
          </a:xfrm>
        </p:spPr>
        <p:txBody>
          <a:bodyPr anchor="b">
            <a:normAutofit/>
          </a:bodyPr>
          <a:lstStyle/>
          <a:p>
            <a:pPr algn="ctr"/>
            <a:r>
              <a:rPr lang="sk-SK" sz="3200" dirty="0">
                <a:latin typeface="Century Gothic" panose="020B0502020202020204" pitchFamily="34" charset="0"/>
                <a:ea typeface="+mn-ea"/>
                <a:cs typeface="+mn-cs"/>
              </a:rPr>
              <a:t>   ŠPORTOVÉ TRIEDY NA ZŠ A PODPORA ŠPORTU </a:t>
            </a:r>
          </a:p>
        </p:txBody>
      </p:sp>
      <p:grpSp>
        <p:nvGrpSpPr>
          <p:cNvPr id="14" name="Group 13">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5" name="Freeform: Shape 14">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Zástupný objekt pre obsah 4">
            <a:extLst>
              <a:ext uri="{FF2B5EF4-FFF2-40B4-BE49-F238E27FC236}">
                <a16:creationId xmlns:a16="http://schemas.microsoft.com/office/drawing/2014/main" id="{BCA3E7CE-9B34-8984-036D-0D948E763427}"/>
              </a:ext>
            </a:extLst>
          </p:cNvPr>
          <p:cNvSpPr>
            <a:spLocks noGrp="1"/>
          </p:cNvSpPr>
          <p:nvPr>
            <p:ph idx="1"/>
          </p:nvPr>
        </p:nvSpPr>
        <p:spPr>
          <a:xfrm>
            <a:off x="1179226" y="1881571"/>
            <a:ext cx="9833548" cy="4008589"/>
          </a:xfrm>
        </p:spPr>
        <p:txBody>
          <a:bodyPr>
            <a:normAutofit/>
          </a:bodyPr>
          <a:lstStyle/>
          <a:p>
            <a:pPr marL="0" indent="0">
              <a:buNone/>
            </a:pPr>
            <a:endParaRPr lang="sk-SK" sz="1800" dirty="0">
              <a:solidFill>
                <a:schemeClr val="tx2"/>
              </a:solidFill>
            </a:endParaRPr>
          </a:p>
          <a:p>
            <a:pPr marL="0" indent="0">
              <a:buNone/>
            </a:pPr>
            <a:r>
              <a:rPr lang="sk-SK" sz="1800" b="0" i="0" u="none" strike="noStrike" baseline="0" dirty="0"/>
              <a:t>Na viacerých základných školách má mesto </a:t>
            </a:r>
            <a:r>
              <a:rPr lang="sk-SK" sz="1800" b="1" i="0" u="none" strike="noStrike" baseline="0" dirty="0"/>
              <a:t>zriadené Športové triedy, alebo triedy s posilnenou všeobecnou športovou prípravou:</a:t>
            </a:r>
          </a:p>
          <a:p>
            <a:pPr>
              <a:buFontTx/>
              <a:buChar char="-"/>
            </a:pPr>
            <a:r>
              <a:rPr lang="sk-SK" sz="1800" dirty="0"/>
              <a:t>ZŠ V. Javorku – hokejové triedy</a:t>
            </a:r>
          </a:p>
          <a:p>
            <a:pPr>
              <a:buFontTx/>
              <a:buChar char="-"/>
            </a:pPr>
            <a:r>
              <a:rPr lang="sk-SK" sz="1800" b="0" i="0" u="none" strike="noStrike" baseline="0" dirty="0"/>
              <a:t>ZŠ Školská – futbalové triedy</a:t>
            </a:r>
          </a:p>
          <a:p>
            <a:pPr>
              <a:buFontTx/>
              <a:buChar char="-"/>
            </a:pPr>
            <a:r>
              <a:rPr lang="sk-SK" sz="1800" dirty="0"/>
              <a:t>ZŠ Martinská – všeobecná športová príprava</a:t>
            </a:r>
          </a:p>
          <a:p>
            <a:pPr>
              <a:buFontTx/>
              <a:buChar char="-"/>
            </a:pPr>
            <a:r>
              <a:rPr lang="sk-SK" sz="1800" b="0" i="0" u="none" strike="noStrike" baseline="0" dirty="0"/>
              <a:t>ZŠ Námestie mladosti – hádzaná a basketbal</a:t>
            </a:r>
          </a:p>
          <a:p>
            <a:pPr>
              <a:buFontTx/>
              <a:buChar char="-"/>
            </a:pPr>
            <a:r>
              <a:rPr lang="sk-SK" sz="1800" dirty="0"/>
              <a:t>ZŠ Jarná - všeobecná športová príprava + začiatok spolupráce s atletickým zväzom</a:t>
            </a:r>
          </a:p>
          <a:p>
            <a:pPr marL="0" indent="0">
              <a:buNone/>
            </a:pPr>
            <a:endParaRPr lang="sk-SK" sz="1800" b="0" i="0" u="none" strike="noStrike" baseline="0" dirty="0"/>
          </a:p>
          <a:p>
            <a:pPr marL="0" indent="0">
              <a:buNone/>
            </a:pPr>
            <a:r>
              <a:rPr lang="sk-SK" sz="1800" dirty="0"/>
              <a:t>Na školách podporujeme </a:t>
            </a:r>
            <a:r>
              <a:rPr lang="sk-SK" sz="1800" b="1" dirty="0"/>
              <a:t>všeobecnú športovú prípravu – Akadémia Mateja Tótha, Tréneri do škôl</a:t>
            </a:r>
            <a:r>
              <a:rPr lang="sk-SK" sz="1800" dirty="0"/>
              <a:t>...</a:t>
            </a:r>
            <a:endParaRPr lang="sk-SK" sz="1800" b="0" i="0" u="none" strike="noStrike" baseline="0" dirty="0"/>
          </a:p>
        </p:txBody>
      </p:sp>
      <p:grpSp>
        <p:nvGrpSpPr>
          <p:cNvPr id="20" name="Group 19">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1" name="Freeform: Shape 20">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025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C8215-A2A7-3B7E-671F-2FE113015F6A}"/>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78175D09-EC26-A6F0-D86A-756B82FD9DBA}"/>
              </a:ext>
            </a:extLst>
          </p:cNvPr>
          <p:cNvSpPr>
            <a:spLocks noGrp="1"/>
          </p:cNvSpPr>
          <p:nvPr>
            <p:ph type="title"/>
          </p:nvPr>
        </p:nvSpPr>
        <p:spPr>
          <a:xfrm>
            <a:off x="1179226" y="1594708"/>
            <a:ext cx="9833548" cy="916158"/>
          </a:xfrm>
        </p:spPr>
        <p:txBody>
          <a:bodyPr anchor="b">
            <a:normAutofit/>
          </a:bodyPr>
          <a:lstStyle/>
          <a:p>
            <a:pPr algn="ctr"/>
            <a:r>
              <a:rPr lang="sk-SK" sz="3600" b="1" dirty="0">
                <a:latin typeface="Century Gothic" panose="020B0502020202020204" pitchFamily="34" charset="0"/>
                <a:ea typeface="+mn-ea"/>
                <a:cs typeface="+mn-cs"/>
              </a:rPr>
              <a:t>   </a:t>
            </a:r>
            <a:r>
              <a:rPr lang="sk-SK" sz="3600" b="1" dirty="0">
                <a:ea typeface="+mn-ea"/>
                <a:cs typeface="+mn-cs"/>
              </a:rPr>
              <a:t>PROJEKT - KORČUĽOVANIE DO ŠKÔL</a:t>
            </a:r>
          </a:p>
        </p:txBody>
      </p:sp>
      <p:grpSp>
        <p:nvGrpSpPr>
          <p:cNvPr id="27" name="Group 26">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8" name="Freeform: Shape 27">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Zástupný objekt pre obsah 4">
            <a:extLst>
              <a:ext uri="{FF2B5EF4-FFF2-40B4-BE49-F238E27FC236}">
                <a16:creationId xmlns:a16="http://schemas.microsoft.com/office/drawing/2014/main" id="{BCA3E7CE-9B34-8984-036D-0D948E763427}"/>
              </a:ext>
            </a:extLst>
          </p:cNvPr>
          <p:cNvSpPr>
            <a:spLocks noGrp="1"/>
          </p:cNvSpPr>
          <p:nvPr>
            <p:ph idx="1"/>
          </p:nvPr>
        </p:nvSpPr>
        <p:spPr>
          <a:xfrm>
            <a:off x="1179226" y="3329677"/>
            <a:ext cx="9833548" cy="2457269"/>
          </a:xfrm>
        </p:spPr>
        <p:txBody>
          <a:bodyPr>
            <a:normAutofit/>
          </a:bodyPr>
          <a:lstStyle/>
          <a:p>
            <a:pPr marL="0" indent="0">
              <a:buNone/>
            </a:pPr>
            <a:r>
              <a:rPr lang="pl-PL" sz="1100" b="1" i="0" u="sng" strike="noStrike" baseline="0" dirty="0">
                <a:latin typeface="Calibri" panose="020F0502020204030204" pitchFamily="34" charset="0"/>
                <a:ea typeface="Calibri" panose="020F0502020204030204" pitchFamily="34" charset="0"/>
                <a:cs typeface="Calibri" panose="020F0502020204030204" pitchFamily="34" charset="0"/>
              </a:rPr>
              <a:t>Projekt </a:t>
            </a:r>
            <a:r>
              <a:rPr lang="pl-PL" sz="1100" b="1" u="sng" dirty="0">
                <a:latin typeface="Calibri" panose="020F0502020204030204" pitchFamily="34" charset="0"/>
                <a:ea typeface="Calibri" panose="020F0502020204030204" pitchFamily="34" charset="0"/>
                <a:cs typeface="Calibri" panose="020F0502020204030204" pitchFamily="34" charset="0"/>
              </a:rPr>
              <a:t>prebieha už tretí </a:t>
            </a:r>
            <a:r>
              <a:rPr lang="pl-PL" sz="1100" b="1" i="0" u="sng" strike="noStrike" baseline="0" dirty="0">
                <a:latin typeface="Calibri" panose="020F0502020204030204" pitchFamily="34" charset="0"/>
                <a:ea typeface="Calibri" panose="020F0502020204030204" pitchFamily="34" charset="0"/>
                <a:cs typeface="Calibri" panose="020F0502020204030204" pitchFamily="34" charset="0"/>
              </a:rPr>
              <a:t>školský rok pre žiakov 2 ročníka základných škôl </a:t>
            </a:r>
          </a:p>
          <a:p>
            <a:pPr marL="0" indent="0">
              <a:buNone/>
            </a:pPr>
            <a:r>
              <a:rPr lang="sk-SK" sz="1100" dirty="0">
                <a:latin typeface="Calibri" panose="020F0502020204030204" pitchFamily="34" charset="0"/>
                <a:ea typeface="Calibri" panose="020F0502020204030204" pitchFamily="34" charset="0"/>
                <a:cs typeface="Calibri" panose="020F0502020204030204" pitchFamily="34" charset="0"/>
              </a:rPr>
              <a:t>	</a:t>
            </a:r>
            <a:r>
              <a:rPr lang="sk-SK" sz="1100" b="0" i="0" u="none" strike="noStrike" baseline="0" dirty="0">
                <a:latin typeface="Calibri" panose="020F0502020204030204" pitchFamily="34" charset="0"/>
                <a:ea typeface="Calibri" panose="020F0502020204030204" pitchFamily="34" charset="0"/>
                <a:cs typeface="Calibri" panose="020F0502020204030204" pitchFamily="34" charset="0"/>
              </a:rPr>
              <a:t>- 2 korčuliarske kurzy týždenne ( všetky ZŠ ) ... od začiatku októbra do konca marca</a:t>
            </a:r>
          </a:p>
          <a:p>
            <a:pPr marL="0" indent="0">
              <a:buNone/>
            </a:pPr>
            <a:r>
              <a:rPr lang="sk-SK" sz="1100" b="0" i="0" u="none" strike="noStrike" baseline="0" dirty="0">
                <a:latin typeface="Calibri" panose="020F0502020204030204" pitchFamily="34" charset="0"/>
                <a:ea typeface="Calibri" panose="020F0502020204030204" pitchFamily="34" charset="0"/>
                <a:cs typeface="Calibri" panose="020F0502020204030204" pitchFamily="34" charset="0"/>
              </a:rPr>
              <a:t>	- poobedné aktivity v družine vybratých ZŠ... od začiatku apríla do konca mája</a:t>
            </a:r>
            <a:endParaRPr lang="sk-SK" sz="1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sk-SK" sz="1100" b="1" dirty="0">
                <a:latin typeface="Calibri" panose="020F0502020204030204" pitchFamily="34" charset="0"/>
                <a:ea typeface="Calibri" panose="020F0502020204030204" pitchFamily="34" charset="0"/>
                <a:cs typeface="Calibri" panose="020F0502020204030204" pitchFamily="34" charset="0"/>
              </a:rPr>
              <a:t>V školskom roku 2024/2025 bolo zapojených 760 žiakov v 37 triedach druhých ročníkov </a:t>
            </a:r>
            <a:r>
              <a:rPr lang="sk-SK" sz="1100" dirty="0">
                <a:latin typeface="Calibri" panose="020F0502020204030204" pitchFamily="34" charset="0"/>
                <a:ea typeface="Calibri" panose="020F0502020204030204" pitchFamily="34" charset="0"/>
                <a:cs typeface="Calibri" panose="020F0502020204030204" pitchFamily="34" charset="0"/>
              </a:rPr>
              <a:t>vo všetkých základných školách v zriaďovateľskej pôsobnosti mesta Žilina. </a:t>
            </a:r>
          </a:p>
          <a:p>
            <a:pPr marL="0" indent="0">
              <a:buNone/>
            </a:pPr>
            <a:r>
              <a:rPr lang="sk-SK" sz="1100" b="1" dirty="0">
                <a:latin typeface="Calibri" panose="020F0502020204030204" pitchFamily="34" charset="0"/>
                <a:ea typeface="Calibri" panose="020F0502020204030204" pitchFamily="34" charset="0"/>
                <a:cs typeface="Calibri" panose="020F0502020204030204" pitchFamily="34" charset="0"/>
              </a:rPr>
              <a:t>V školskom roku 2025/2026 je zapojených 738 žiakov v 36 triedach druhých ročníkov</a:t>
            </a:r>
            <a:r>
              <a:rPr lang="sk-SK" sz="1100" dirty="0">
                <a:latin typeface="Calibri" panose="020F0502020204030204" pitchFamily="34" charset="0"/>
                <a:ea typeface="Calibri" panose="020F0502020204030204" pitchFamily="34" charset="0"/>
                <a:cs typeface="Calibri" panose="020F0502020204030204" pitchFamily="34" charset="0"/>
              </a:rPr>
              <a:t> vo všetkých základných školách v zriaďovateľskej pôsobnosti mesta Žilina. </a:t>
            </a:r>
          </a:p>
          <a:p>
            <a:pPr marL="0" indent="0">
              <a:buNone/>
            </a:pPr>
            <a:r>
              <a:rPr lang="sk-SK" sz="1100" b="1" dirty="0">
                <a:latin typeface="Calibri" panose="020F0502020204030204" pitchFamily="34" charset="0"/>
                <a:ea typeface="Calibri" panose="020F0502020204030204" pitchFamily="34" charset="0"/>
                <a:cs typeface="Calibri" panose="020F0502020204030204" pitchFamily="34" charset="0"/>
              </a:rPr>
              <a:t>V školskom roku 2026/2027 je zapojených 758 žiakov v 37 triedach druhých ročníkov </a:t>
            </a:r>
            <a:r>
              <a:rPr lang="sk-SK" sz="1100" dirty="0">
                <a:latin typeface="Calibri" panose="020F0502020204030204" pitchFamily="34" charset="0"/>
                <a:ea typeface="Calibri" panose="020F0502020204030204" pitchFamily="34" charset="0"/>
                <a:cs typeface="Calibri" panose="020F0502020204030204" pitchFamily="34" charset="0"/>
              </a:rPr>
              <a:t> vo všetkých základných školách v zriaďovateľskej pôsobnosti mesta Žilina. </a:t>
            </a:r>
          </a:p>
          <a:p>
            <a:pPr marL="0" indent="0">
              <a:buNone/>
            </a:pPr>
            <a:endParaRPr lang="sk-SK" sz="1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sk-SK" sz="1100" dirty="0">
                <a:latin typeface="Calibri" panose="020F0502020204030204" pitchFamily="34" charset="0"/>
                <a:ea typeface="Calibri" panose="020F0502020204030204" pitchFamily="34" charset="0"/>
                <a:cs typeface="Calibri" panose="020F0502020204030204" pitchFamily="34" charset="0"/>
              </a:rPr>
              <a:t>Projekt zastrešuje Slovenský zväz ľadového hokeja. </a:t>
            </a:r>
          </a:p>
          <a:p>
            <a:pPr marL="0" indent="0">
              <a:buNone/>
            </a:pPr>
            <a:endParaRPr lang="sk-SK" sz="1100" dirty="0">
              <a:solidFill>
                <a:schemeClr val="tx2"/>
              </a:solidFill>
            </a:endParaRPr>
          </a:p>
          <a:p>
            <a:pPr marL="0" indent="0">
              <a:buNone/>
            </a:pPr>
            <a:endParaRPr lang="sk-SK" sz="1100" b="0" i="0" u="none" strike="noStrike" baseline="0" dirty="0">
              <a:solidFill>
                <a:schemeClr val="tx2"/>
              </a:solidFill>
            </a:endParaRPr>
          </a:p>
        </p:txBody>
      </p:sp>
      <p:grpSp>
        <p:nvGrpSpPr>
          <p:cNvPr id="33" name="Group 32">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34" name="Freeform: Shape 33">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1">
            <a:extLst>
              <a:ext uri="{FF2B5EF4-FFF2-40B4-BE49-F238E27FC236}">
                <a16:creationId xmlns:a16="http://schemas.microsoft.com/office/drawing/2014/main" id="{57FB13DE-ABDE-119D-A57E-C338D0AE333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1200" b="0" i="0" u="none" strike="noStrike" cap="none" normalizeH="0" baseline="0">
                <a:ln>
                  <a:noFill/>
                </a:ln>
                <a:solidFill>
                  <a:srgbClr val="000000"/>
                </a:solidFill>
                <a:effectLst/>
                <a:latin typeface="Aptos" panose="020B0004020202020204" pitchFamily="34" charset="0"/>
              </a:rPr>
              <a:t>758 v 37 triedach</a:t>
            </a:r>
            <a:endParaRPr kumimoji="0" lang="sk-SK" altLang="sk-SK"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3849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7EC35AC0-3BC8-AFAB-CDF7-B4537023758C}"/>
              </a:ext>
            </a:extLst>
          </p:cNvPr>
          <p:cNvSpPr>
            <a:spLocks noGrp="1"/>
          </p:cNvSpPr>
          <p:nvPr>
            <p:ph type="title"/>
          </p:nvPr>
        </p:nvSpPr>
        <p:spPr>
          <a:xfrm>
            <a:off x="1179226" y="1594707"/>
            <a:ext cx="9833548" cy="1325563"/>
          </a:xfrm>
        </p:spPr>
        <p:txBody>
          <a:bodyPr anchor="b">
            <a:normAutofit/>
          </a:bodyPr>
          <a:lstStyle/>
          <a:p>
            <a:pPr algn="ctr"/>
            <a:r>
              <a:rPr lang="sk-SK" sz="3600" dirty="0"/>
              <a:t>PARTICIPATÍVNY PROJEKT – „DAJME ŽIAKOM HLAS“</a:t>
            </a:r>
          </a:p>
        </p:txBody>
      </p:sp>
      <p:grpSp>
        <p:nvGrpSpPr>
          <p:cNvPr id="12"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Zástupný objekt pre obsah 5">
            <a:extLst>
              <a:ext uri="{FF2B5EF4-FFF2-40B4-BE49-F238E27FC236}">
                <a16:creationId xmlns:a16="http://schemas.microsoft.com/office/drawing/2014/main" id="{4873B83F-8CAB-EA36-2483-467F0E8BC47A}"/>
              </a:ext>
            </a:extLst>
          </p:cNvPr>
          <p:cNvSpPr>
            <a:spLocks noGrp="1"/>
          </p:cNvSpPr>
          <p:nvPr>
            <p:ph idx="1"/>
          </p:nvPr>
        </p:nvSpPr>
        <p:spPr>
          <a:xfrm>
            <a:off x="838200" y="3428999"/>
            <a:ext cx="10515600" cy="3256809"/>
          </a:xfrm>
        </p:spPr>
        <p:txBody>
          <a:bodyPr>
            <a:normAutofit lnSpcReduction="10000"/>
          </a:bodyPr>
          <a:lstStyle/>
          <a:p>
            <a:r>
              <a:rPr lang="sk-SK" sz="1800" b="0" i="0" dirty="0">
                <a:effectLst/>
              </a:rPr>
              <a:t>Mesto Žilina po prvýkrát zaviedlo </a:t>
            </a:r>
            <a:r>
              <a:rPr lang="sk-SK" sz="1800" b="0" i="0" dirty="0" err="1">
                <a:effectLst/>
              </a:rPr>
              <a:t>participatívny</a:t>
            </a:r>
            <a:r>
              <a:rPr lang="sk-SK" sz="1800" b="0" i="0" dirty="0">
                <a:effectLst/>
              </a:rPr>
              <a:t> projekt, v rámci ktorého získala každá základná škola </a:t>
            </a:r>
            <a:r>
              <a:rPr lang="sk-SK" sz="1800" b="1" i="0" dirty="0">
                <a:effectLst/>
              </a:rPr>
              <a:t>3 000 eur na realizáciu projektu navrhnutého pre žiakov.</a:t>
            </a:r>
            <a:r>
              <a:rPr lang="sk-SK" sz="1800" b="0" i="0" dirty="0">
                <a:effectLst/>
              </a:rPr>
              <a:t> O tom, ktorý projekt sa zrealizuje, rozhodovali samotní žiaci hlasovaním.</a:t>
            </a:r>
          </a:p>
          <a:p>
            <a:r>
              <a:rPr lang="sk-SK" sz="1800" b="0" i="0" dirty="0">
                <a:effectLst/>
                <a:latin typeface="Segoe UI" panose="020B0502040204020203" pitchFamily="34" charset="0"/>
              </a:rPr>
              <a:t>14 škôl, 14 projektov, 42 000 eur a stovky hlasujúcich žiakov. Projekt „Dajme žiakom hlas“ učí deti, že aj ony môžu aktívne meniť svoje školské prostredie</a:t>
            </a:r>
          </a:p>
          <a:p>
            <a:pPr fontAlgn="t"/>
            <a:r>
              <a:rPr lang="sk-SK" sz="1800" b="1" i="0" dirty="0">
                <a:effectLst/>
              </a:rPr>
              <a:t>Prínos pre školy:</a:t>
            </a:r>
          </a:p>
          <a:p>
            <a:pPr marL="0" indent="0" fontAlgn="t">
              <a:buNone/>
            </a:pPr>
            <a:r>
              <a:rPr lang="sk-SK" sz="1800" b="0" i="0" dirty="0">
                <a:effectLst/>
              </a:rPr>
              <a:t>vytváranie prostredia podľa potrieb žiakov,</a:t>
            </a:r>
          </a:p>
          <a:p>
            <a:pPr marL="0" indent="0" fontAlgn="t">
              <a:buNone/>
            </a:pPr>
            <a:r>
              <a:rPr lang="sk-SK" sz="1800" b="0" i="0" dirty="0">
                <a:effectLst/>
              </a:rPr>
              <a:t>posilňovanie spolupatričnosti so školou,</a:t>
            </a:r>
          </a:p>
          <a:p>
            <a:pPr marL="0" indent="0" fontAlgn="t">
              <a:buNone/>
            </a:pPr>
            <a:r>
              <a:rPr lang="sk-SK" sz="1800" b="0" i="0" dirty="0">
                <a:effectLst/>
              </a:rPr>
              <a:t>rozvoj spolupráce medzi vedením školy, učiteľmi a žiakmi,</a:t>
            </a:r>
          </a:p>
          <a:p>
            <a:pPr marL="0" indent="0" fontAlgn="t">
              <a:buNone/>
            </a:pPr>
            <a:r>
              <a:rPr lang="sk-SK" sz="1800" b="0" i="0" dirty="0">
                <a:effectLst/>
              </a:rPr>
              <a:t>podpora iniciatívy, kreativity a občianskej angažovanosť;</a:t>
            </a:r>
          </a:p>
          <a:p>
            <a:endParaRPr lang="sk-SK" sz="1800" b="0" i="0" dirty="0">
              <a:effectLst/>
              <a:latin typeface="Segoe UI" panose="020B0502040204020203" pitchFamily="34" charset="0"/>
            </a:endParaRPr>
          </a:p>
          <a:p>
            <a:endParaRPr lang="sk-SK" sz="1800" b="0" i="0" dirty="0">
              <a:effectLst/>
              <a:latin typeface="Segoe UI" panose="020B0502040204020203" pitchFamily="34" charset="0"/>
            </a:endParaRPr>
          </a:p>
          <a:p>
            <a:endParaRPr lang="sk-SK" sz="2000" b="0" i="0" dirty="0">
              <a:effectLst/>
            </a:endParaRPr>
          </a:p>
          <a:p>
            <a:endParaRPr lang="sk-SK" sz="2000" b="0" i="0" dirty="0">
              <a:effectLst/>
            </a:endParaRPr>
          </a:p>
          <a:p>
            <a:endParaRPr lang="sk-SK" dirty="0"/>
          </a:p>
        </p:txBody>
      </p:sp>
    </p:spTree>
    <p:extLst>
      <p:ext uri="{BB962C8B-B14F-4D97-AF65-F5344CB8AC3E}">
        <p14:creationId xmlns:p14="http://schemas.microsoft.com/office/powerpoint/2010/main" val="2381943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C8215-A2A7-3B7E-671F-2FE113015F6A}"/>
            </a:ext>
          </a:extLst>
        </p:cNvPr>
        <p:cNvGrpSpPr/>
        <p:nvPr/>
      </p:nvGrpSpPr>
      <p:grpSpPr>
        <a:xfrm>
          <a:off x="0" y="0"/>
          <a:ext cx="0" cy="0"/>
          <a:chOff x="0" y="0"/>
          <a:chExt cx="0" cy="0"/>
        </a:xfrm>
      </p:grpSpPr>
      <p:sp useBgFill="1">
        <p:nvSpPr>
          <p:cNvPr id="8" name="Rectangle 9">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1">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78175D09-EC26-A6F0-D86A-756B82FD9DBA}"/>
              </a:ext>
            </a:extLst>
          </p:cNvPr>
          <p:cNvSpPr>
            <a:spLocks noGrp="1"/>
          </p:cNvSpPr>
          <p:nvPr>
            <p:ph type="title"/>
          </p:nvPr>
        </p:nvSpPr>
        <p:spPr>
          <a:xfrm>
            <a:off x="1179226" y="1594707"/>
            <a:ext cx="10001392" cy="1325563"/>
          </a:xfrm>
        </p:spPr>
        <p:txBody>
          <a:bodyPr anchor="b">
            <a:normAutofit/>
          </a:bodyPr>
          <a:lstStyle/>
          <a:p>
            <a:pPr algn="ctr"/>
            <a:r>
              <a:rPr lang="sk-SK" sz="3600" b="1" dirty="0">
                <a:solidFill>
                  <a:schemeClr val="tx2"/>
                </a:solidFill>
                <a:latin typeface="Century Gothic" panose="020B0502020202020204" pitchFamily="34" charset="0"/>
                <a:ea typeface="+mn-ea"/>
                <a:cs typeface="+mn-cs"/>
              </a:rPr>
              <a:t>   </a:t>
            </a:r>
            <a:r>
              <a:rPr lang="sk-SK" sz="3200" dirty="0">
                <a:latin typeface="Century Gothic" panose="020B0502020202020204" pitchFamily="34" charset="0"/>
                <a:ea typeface="+mn-ea"/>
                <a:cs typeface="+mn-cs"/>
              </a:rPr>
              <a:t>ZELENÉ ŠKOLY A ENVIRONMENTÁLNA VÝCHOVA</a:t>
            </a:r>
          </a:p>
        </p:txBody>
      </p:sp>
      <p:grpSp>
        <p:nvGrpSpPr>
          <p:cNvPr id="11" name="Group 13">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5" name="Freeform: Shape 14">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Zástupný objekt pre obsah 4">
            <a:extLst>
              <a:ext uri="{FF2B5EF4-FFF2-40B4-BE49-F238E27FC236}">
                <a16:creationId xmlns:a16="http://schemas.microsoft.com/office/drawing/2014/main" id="{BCA3E7CE-9B34-8984-036D-0D948E763427}"/>
              </a:ext>
            </a:extLst>
          </p:cNvPr>
          <p:cNvSpPr>
            <a:spLocks noGrp="1"/>
          </p:cNvSpPr>
          <p:nvPr>
            <p:ph idx="1"/>
          </p:nvPr>
        </p:nvSpPr>
        <p:spPr>
          <a:xfrm>
            <a:off x="1179226" y="3329677"/>
            <a:ext cx="9833548" cy="3103780"/>
          </a:xfrm>
        </p:spPr>
        <p:txBody>
          <a:bodyPr>
            <a:normAutofit/>
          </a:bodyPr>
          <a:lstStyle/>
          <a:p>
            <a:pPr marL="0" indent="0">
              <a:buNone/>
            </a:pPr>
            <a:r>
              <a:rPr lang="sk-SK" sz="1400" dirty="0">
                <a:latin typeface="Segoe UI" panose="020B0502040204020203" pitchFamily="34" charset="0"/>
              </a:rPr>
              <a:t>Š</a:t>
            </a:r>
            <a:r>
              <a:rPr lang="sk-SK" sz="1400" b="0" i="0" dirty="0">
                <a:effectLst/>
                <a:latin typeface="Segoe UI" panose="020B0502040204020203" pitchFamily="34" charset="0"/>
              </a:rPr>
              <a:t>koly vedú žiakov k zodpovednosti za prostredie, v ktorom žijú. </a:t>
            </a:r>
            <a:r>
              <a:rPr lang="sk-SK" sz="1400" b="1" i="0" dirty="0">
                <a:effectLst/>
                <a:latin typeface="Segoe UI" panose="020B0502040204020203" pitchFamily="34" charset="0"/>
              </a:rPr>
              <a:t>Preto podporujeme školy v zavádzaní ekologických opatrení, environmentálneho vzdelávania a aktivít</a:t>
            </a:r>
            <a:r>
              <a:rPr lang="sk-SK" sz="1400" b="0" i="0" dirty="0">
                <a:effectLst/>
                <a:latin typeface="Segoe UI" panose="020B0502040204020203" pitchFamily="34" charset="0"/>
              </a:rPr>
              <a:t>, do ktorých sa zapájajú deti, zamestnanci aj rodičia.</a:t>
            </a:r>
          </a:p>
          <a:p>
            <a:pPr marL="0" indent="0">
              <a:buNone/>
            </a:pPr>
            <a:r>
              <a:rPr lang="sk-SK" sz="1400" dirty="0"/>
              <a:t>V roku 2026 obhájili svoje certifikáty v projekte Zelené školy:</a:t>
            </a:r>
          </a:p>
          <a:p>
            <a:pPr>
              <a:buFontTx/>
              <a:buChar char="-"/>
            </a:pPr>
            <a:r>
              <a:rPr lang="sk-SK" sz="1400" b="0" i="0" u="none" strike="noStrike" baseline="0" dirty="0"/>
              <a:t>ZŠ Námestie mladosti</a:t>
            </a:r>
          </a:p>
          <a:p>
            <a:pPr>
              <a:buFontTx/>
              <a:buChar char="-"/>
            </a:pPr>
            <a:r>
              <a:rPr lang="sk-SK" sz="1400" dirty="0"/>
              <a:t>ZŠ Karpatská</a:t>
            </a:r>
          </a:p>
          <a:p>
            <a:pPr>
              <a:buFontTx/>
              <a:buChar char="-"/>
            </a:pPr>
            <a:r>
              <a:rPr lang="sk-SK" sz="1400" b="0" i="0" u="none" strike="noStrike" baseline="0" dirty="0"/>
              <a:t>ZŠ s MŠ </a:t>
            </a:r>
            <a:r>
              <a:rPr lang="sk-SK" sz="1400" b="0" i="0" u="none" strike="noStrike" baseline="0" dirty="0" err="1"/>
              <a:t>Brodňanská</a:t>
            </a:r>
            <a:endParaRPr lang="sk-SK" sz="1400" b="0" i="0" u="none" strike="noStrike" baseline="0" dirty="0"/>
          </a:p>
          <a:p>
            <a:pPr>
              <a:buFontTx/>
              <a:buChar char="-"/>
            </a:pPr>
            <a:endParaRPr lang="sk-SK" sz="1400" dirty="0"/>
          </a:p>
          <a:p>
            <a:pPr>
              <a:buFontTx/>
              <a:buChar char="-"/>
            </a:pPr>
            <a:r>
              <a:rPr lang="sk-SK" sz="1600" b="1" i="0" u="none" strike="noStrike" baseline="0" dirty="0"/>
              <a:t>Nový projekt </a:t>
            </a:r>
            <a:r>
              <a:rPr lang="sk-SK" sz="1600" b="1" dirty="0"/>
              <a:t>– VČELIA AKADÉMIA </a:t>
            </a:r>
            <a:r>
              <a:rPr lang="sk-SK" sz="1600" dirty="0"/>
              <a:t>– ZŠ </a:t>
            </a:r>
            <a:r>
              <a:rPr lang="sk-SK" sz="1600" dirty="0" err="1"/>
              <a:t>Lichardova</a:t>
            </a:r>
            <a:r>
              <a:rPr lang="sk-SK" sz="1600" dirty="0"/>
              <a:t> – vytvorenie priestoru na chov včiel a poskytnutie vzdelávania a aktivít pre deti v oblasti biodiverzity a environmentálnej výchovy. </a:t>
            </a:r>
            <a:endParaRPr lang="sk-SK" sz="1600" b="0" i="0" u="none" strike="noStrike" baseline="0" dirty="0"/>
          </a:p>
        </p:txBody>
      </p:sp>
      <p:grpSp>
        <p:nvGrpSpPr>
          <p:cNvPr id="13" name="Group 19">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21" name="Freeform: Shape 20">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463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C8215-A2A7-3B7E-671F-2FE113015F6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78175D09-EC26-A6F0-D86A-756B82FD9DBA}"/>
              </a:ext>
            </a:extLst>
          </p:cNvPr>
          <p:cNvSpPr>
            <a:spLocks noGrp="1"/>
          </p:cNvSpPr>
          <p:nvPr>
            <p:ph type="title"/>
          </p:nvPr>
        </p:nvSpPr>
        <p:spPr>
          <a:xfrm>
            <a:off x="1179226" y="1413164"/>
            <a:ext cx="9833548" cy="1193078"/>
          </a:xfrm>
        </p:spPr>
        <p:txBody>
          <a:bodyPr anchor="b">
            <a:normAutofit/>
          </a:bodyPr>
          <a:lstStyle/>
          <a:p>
            <a:pPr algn="ctr"/>
            <a:r>
              <a:rPr lang="sk-SK" sz="3200" dirty="0">
                <a:latin typeface="Century Gothic" panose="020B0502020202020204" pitchFamily="34" charset="0"/>
                <a:ea typeface="+mn-ea"/>
                <a:cs typeface="+mn-cs"/>
              </a:rPr>
              <a:t>MATERSKÉ ŠKOLY  </a:t>
            </a:r>
          </a:p>
        </p:txBody>
      </p:sp>
      <p:grpSp>
        <p:nvGrpSpPr>
          <p:cNvPr id="14" name="Group 13">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5" name="Freeform: Shape 14">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Zástupný objekt pre obsah 4">
            <a:extLst>
              <a:ext uri="{FF2B5EF4-FFF2-40B4-BE49-F238E27FC236}">
                <a16:creationId xmlns:a16="http://schemas.microsoft.com/office/drawing/2014/main" id="{BCA3E7CE-9B34-8984-036D-0D948E763427}"/>
              </a:ext>
            </a:extLst>
          </p:cNvPr>
          <p:cNvSpPr>
            <a:spLocks noGrp="1"/>
          </p:cNvSpPr>
          <p:nvPr>
            <p:ph idx="1"/>
          </p:nvPr>
        </p:nvSpPr>
        <p:spPr>
          <a:xfrm>
            <a:off x="1179226" y="2890979"/>
            <a:ext cx="9833548" cy="3486070"/>
          </a:xfrm>
        </p:spPr>
        <p:txBody>
          <a:bodyPr>
            <a:normAutofit/>
          </a:bodyPr>
          <a:lstStyle/>
          <a:p>
            <a:pPr marL="0" indent="0">
              <a:buNone/>
            </a:pPr>
            <a:r>
              <a:rPr lang="sk-SK" sz="1800" b="1" dirty="0">
                <a:latin typeface="Century Gothic" panose="020B0502020202020204" pitchFamily="34" charset="0"/>
                <a:ea typeface="+mn-ea"/>
                <a:cs typeface="+mn-cs"/>
              </a:rPr>
              <a:t>Technické škôlky - </a:t>
            </a:r>
            <a:r>
              <a:rPr lang="sk-SK" sz="1800" b="0" i="0" u="none" strike="noStrike" baseline="0" dirty="0"/>
              <a:t>Všetky naše materské školy sú zapojené do projektu Technické škôlky – </a:t>
            </a:r>
            <a:r>
              <a:rPr lang="sk-SK" sz="1800" b="0" i="0" dirty="0">
                <a:effectLst/>
                <a:latin typeface="Segoe UI" panose="020B0502040204020203" pitchFamily="34" charset="0"/>
              </a:rPr>
              <a:t>tento projekt rozvíja u detí predškolského veku technické myslenie, tvorivosť, manuálne zručnosti a prirodzenú zvedavosť prostredníctvom hry, objavovania a vlastnej tvorby.</a:t>
            </a:r>
          </a:p>
          <a:p>
            <a:pPr marL="0" indent="0">
              <a:buNone/>
            </a:pPr>
            <a:endParaRPr lang="sk-SK" sz="1800" dirty="0">
              <a:latin typeface="Segoe UI" panose="020B0502040204020203" pitchFamily="34" charset="0"/>
            </a:endParaRPr>
          </a:p>
          <a:p>
            <a:pPr marL="0" indent="0">
              <a:buNone/>
            </a:pPr>
            <a:r>
              <a:rPr lang="sk-SK" sz="1800" b="1" i="0" dirty="0">
                <a:effectLst/>
                <a:latin typeface="Segoe UI" panose="020B0502040204020203" pitchFamily="34" charset="0"/>
              </a:rPr>
              <a:t>MŠ Jarná – školský bazén, </a:t>
            </a:r>
            <a:r>
              <a:rPr lang="sk-SK" sz="1800" b="0" i="0" dirty="0">
                <a:effectLst/>
                <a:latin typeface="Segoe UI" panose="020B0502040204020203" pitchFamily="34" charset="0"/>
              </a:rPr>
              <a:t>kde deti v rámci svojho pobytu absolvujú </a:t>
            </a:r>
            <a:r>
              <a:rPr lang="sk-SK" sz="1800" b="0" i="0" dirty="0" err="1">
                <a:effectLst/>
                <a:latin typeface="Segoe UI" panose="020B0502040204020203" pitchFamily="34" charset="0"/>
              </a:rPr>
              <a:t>predplaveckú</a:t>
            </a:r>
            <a:r>
              <a:rPr lang="sk-SK" sz="1800" b="0" i="0" dirty="0">
                <a:effectLst/>
                <a:latin typeface="Segoe UI" panose="020B0502040204020203" pitchFamily="34" charset="0"/>
              </a:rPr>
              <a:t> a plaveckú prípravu.</a:t>
            </a:r>
          </a:p>
          <a:p>
            <a:pPr marL="0" indent="0">
              <a:buNone/>
            </a:pPr>
            <a:r>
              <a:rPr lang="sk-SK" sz="1800" b="0" i="0" u="none" strike="noStrike" baseline="0" dirty="0">
                <a:solidFill>
                  <a:schemeClr val="tx2"/>
                </a:solidFill>
              </a:rPr>
              <a:t> </a:t>
            </a:r>
          </a:p>
          <a:p>
            <a:pPr marL="0" indent="0">
              <a:buNone/>
            </a:pPr>
            <a:r>
              <a:rPr lang="sk-SK" sz="1800" b="1" dirty="0"/>
              <a:t>Športová príprava detí v MŠ </a:t>
            </a:r>
            <a:r>
              <a:rPr lang="sk-SK" sz="1800" dirty="0"/>
              <a:t>– projekt: „Dajme spolu gól“ – zastrešuje SFZ.</a:t>
            </a:r>
            <a:endParaRPr lang="sk-SK" sz="1800" b="0" i="0" u="none" strike="noStrike" baseline="0" dirty="0"/>
          </a:p>
          <a:p>
            <a:pPr marL="0" indent="0">
              <a:buNone/>
            </a:pPr>
            <a:endParaRPr lang="sk-SK" sz="1800" b="0" i="0" u="none" strike="noStrike" baseline="0" dirty="0">
              <a:solidFill>
                <a:schemeClr val="tx2"/>
              </a:solidFill>
            </a:endParaRPr>
          </a:p>
        </p:txBody>
      </p:sp>
      <p:grpSp>
        <p:nvGrpSpPr>
          <p:cNvPr id="20" name="Group 19">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1" name="Freeform: Shape 20">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0739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9E682E41-71BD-FE45-FEAB-F55F722EF846}"/>
              </a:ext>
            </a:extLst>
          </p:cNvPr>
          <p:cNvSpPr>
            <a:spLocks noGrp="1"/>
          </p:cNvSpPr>
          <p:nvPr>
            <p:ph type="title"/>
          </p:nvPr>
        </p:nvSpPr>
        <p:spPr>
          <a:xfrm>
            <a:off x="1179226" y="1594708"/>
            <a:ext cx="9833548" cy="1002742"/>
          </a:xfrm>
        </p:spPr>
        <p:txBody>
          <a:bodyPr anchor="b">
            <a:normAutofit/>
          </a:bodyPr>
          <a:lstStyle/>
          <a:p>
            <a:pPr algn="ctr"/>
            <a:r>
              <a:rPr lang="sk-SK" sz="3600" b="1" dirty="0"/>
              <a:t>KONFERENCIA O BUDÚCNOSTI VZDELÁVANIA</a:t>
            </a:r>
            <a:endParaRPr lang="sk-SK" sz="3600" dirty="0"/>
          </a:p>
        </p:txBody>
      </p:sp>
      <p:grpSp>
        <p:nvGrpSpPr>
          <p:cNvPr id="12"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Zástupný objekt pre obsah 2">
            <a:extLst>
              <a:ext uri="{FF2B5EF4-FFF2-40B4-BE49-F238E27FC236}">
                <a16:creationId xmlns:a16="http://schemas.microsoft.com/office/drawing/2014/main" id="{5A939C09-F29F-3698-29F7-C89C8BA1689F}"/>
              </a:ext>
            </a:extLst>
          </p:cNvPr>
          <p:cNvSpPr>
            <a:spLocks noGrp="1"/>
          </p:cNvSpPr>
          <p:nvPr>
            <p:ph idx="1"/>
          </p:nvPr>
        </p:nvSpPr>
        <p:spPr>
          <a:xfrm>
            <a:off x="1179226" y="3105397"/>
            <a:ext cx="9833548" cy="3503221"/>
          </a:xfrm>
        </p:spPr>
        <p:txBody>
          <a:bodyPr>
            <a:normAutofit/>
          </a:bodyPr>
          <a:lstStyle/>
          <a:p>
            <a:pPr marL="0" indent="0" fontAlgn="t">
              <a:buNone/>
            </a:pPr>
            <a:r>
              <a:rPr lang="sk-SK" sz="1600" b="1" i="0" dirty="0">
                <a:effectLst/>
              </a:rPr>
              <a:t>Platforma pre moderné školstvo, spoluprácu a inovácie</a:t>
            </a:r>
          </a:p>
          <a:p>
            <a:pPr marL="0" indent="0" fontAlgn="t">
              <a:buNone/>
            </a:pPr>
            <a:r>
              <a:rPr lang="sk-SK" sz="1600" b="0" i="0" dirty="0">
                <a:effectLst/>
              </a:rPr>
              <a:t>Mesto Žilina spoločne s Regionálnym centrom podpory učiteľov pre okresy Žilina a Bytča (</a:t>
            </a:r>
            <a:r>
              <a:rPr lang="sk-SK" sz="1600" b="0" i="0" dirty="0" err="1">
                <a:effectLst/>
              </a:rPr>
              <a:t>EduHub</a:t>
            </a:r>
            <a:r>
              <a:rPr lang="sk-SK" sz="1600" b="0" i="0" dirty="0">
                <a:effectLst/>
              </a:rPr>
              <a:t>) a neziskovou organizáciou Cesty k podnikaniu organizuje nadregionálnu konferenciu o vzdelávaní, ktorá prepája riaditeľov škôl, pedagógov, odborníkov z praxe, akademickú obec, neziskový sektor a partnerov vzdelávania. Cieľom konferencie je prinášať nové impulzy, podporovať profesijný rozvoj a otvárať diskusiu o budúcnosti vzdelávania.</a:t>
            </a:r>
          </a:p>
          <a:p>
            <a:pPr marL="0" indent="0" fontAlgn="t">
              <a:buNone/>
            </a:pPr>
            <a:endParaRPr lang="sk-SK" sz="1600" dirty="0"/>
          </a:p>
          <a:p>
            <a:pPr marL="0" indent="0" fontAlgn="t">
              <a:buNone/>
            </a:pPr>
            <a:r>
              <a:rPr lang="sk-SK" sz="1600" b="1" i="0" dirty="0">
                <a:effectLst/>
              </a:rPr>
              <a:t>Prínosy konferencie</a:t>
            </a:r>
          </a:p>
          <a:p>
            <a:pPr marL="0" indent="0" fontAlgn="t">
              <a:buNone/>
            </a:pPr>
            <a:r>
              <a:rPr lang="sk-SK" sz="1600" dirty="0"/>
              <a:t>- </a:t>
            </a:r>
            <a:r>
              <a:rPr lang="sk-SK" sz="1600" b="0" i="0" dirty="0">
                <a:effectLst/>
              </a:rPr>
              <a:t>prináša najnovšie trendy a inovácie do vzdelávania,</a:t>
            </a:r>
            <a:br>
              <a:rPr lang="sk-SK" sz="1600" b="0" i="0" dirty="0">
                <a:effectLst/>
              </a:rPr>
            </a:br>
            <a:r>
              <a:rPr lang="sk-SK" sz="1600" b="0" i="0" dirty="0">
                <a:effectLst/>
              </a:rPr>
              <a:t>- pomáha školám pripraviť sa na aktuálne výzvy v školstve,</a:t>
            </a:r>
            <a:br>
              <a:rPr lang="sk-SK" sz="1600" b="0" i="0" dirty="0">
                <a:effectLst/>
              </a:rPr>
            </a:br>
            <a:r>
              <a:rPr lang="sk-SK" sz="1600" b="0" i="0" dirty="0">
                <a:effectLst/>
              </a:rPr>
              <a:t>- vytvára priestor na výmenu skúseností a dobrej praxe,</a:t>
            </a:r>
            <a:br>
              <a:rPr lang="sk-SK" sz="1600" b="0" i="0" dirty="0">
                <a:effectLst/>
              </a:rPr>
            </a:br>
            <a:r>
              <a:rPr lang="sk-SK" sz="1600" b="0" i="0" dirty="0">
                <a:effectLst/>
              </a:rPr>
              <a:t>- prepája školstvo s odborníkmi z praxe a akademického prostredia,</a:t>
            </a:r>
            <a:br>
              <a:rPr lang="sk-SK" sz="1600" b="0" i="0" dirty="0">
                <a:effectLst/>
              </a:rPr>
            </a:br>
            <a:r>
              <a:rPr lang="sk-SK" sz="1600" b="0" i="0" dirty="0">
                <a:effectLst/>
              </a:rPr>
              <a:t>- posilňuje spoluprácu medzi školami, mestom a partnermi vzdelávania,</a:t>
            </a:r>
            <a:br>
              <a:rPr lang="sk-SK" sz="1600" b="0" i="0" dirty="0">
                <a:effectLst/>
              </a:rPr>
            </a:br>
            <a:r>
              <a:rPr lang="sk-SK" sz="1600" b="0" i="0" dirty="0">
                <a:effectLst/>
              </a:rPr>
              <a:t>- podporuje profesijný a osobnostný rozvoj pedagogických zamestnancov</a:t>
            </a:r>
          </a:p>
          <a:p>
            <a:endParaRPr lang="sk-SK" sz="1800" dirty="0">
              <a:solidFill>
                <a:schemeClr val="tx2"/>
              </a:solidFill>
            </a:endParaRPr>
          </a:p>
        </p:txBody>
      </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3227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9E682E41-71BD-FE45-FEAB-F55F722EF846}"/>
              </a:ext>
            </a:extLst>
          </p:cNvPr>
          <p:cNvSpPr>
            <a:spLocks noGrp="1"/>
          </p:cNvSpPr>
          <p:nvPr>
            <p:ph type="title"/>
          </p:nvPr>
        </p:nvSpPr>
        <p:spPr>
          <a:xfrm>
            <a:off x="1179226" y="1594707"/>
            <a:ext cx="9833548" cy="1325563"/>
          </a:xfrm>
        </p:spPr>
        <p:txBody>
          <a:bodyPr anchor="b">
            <a:normAutofit/>
          </a:bodyPr>
          <a:lstStyle/>
          <a:p>
            <a:pPr algn="ctr"/>
            <a:r>
              <a:rPr lang="sk-SK" sz="3600" b="1" dirty="0"/>
              <a:t>PODPORME ZLEPŠOVANIE MATERSKÝCH A ZÁKLADNÝCH ŠKÔL</a:t>
            </a:r>
            <a:endParaRPr lang="sk-SK" sz="3600" dirty="0"/>
          </a:p>
        </p:txBody>
      </p:sp>
      <p:grpSp>
        <p:nvGrpSpPr>
          <p:cNvPr id="25" name="Group 24">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26" name="Freeform: Shape 25">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Zástupný objekt pre obsah 2">
            <a:extLst>
              <a:ext uri="{FF2B5EF4-FFF2-40B4-BE49-F238E27FC236}">
                <a16:creationId xmlns:a16="http://schemas.microsoft.com/office/drawing/2014/main" id="{5A939C09-F29F-3698-29F7-C89C8BA1689F}"/>
              </a:ext>
            </a:extLst>
          </p:cNvPr>
          <p:cNvSpPr>
            <a:spLocks noGrp="1"/>
          </p:cNvSpPr>
          <p:nvPr>
            <p:ph idx="1"/>
          </p:nvPr>
        </p:nvSpPr>
        <p:spPr>
          <a:xfrm>
            <a:off x="1179226" y="3329677"/>
            <a:ext cx="9833548" cy="2457269"/>
          </a:xfrm>
        </p:spPr>
        <p:txBody>
          <a:bodyPr>
            <a:noAutofit/>
          </a:bodyPr>
          <a:lstStyle/>
          <a:p>
            <a:r>
              <a:rPr lang="sk-SK" sz="1800" b="1" dirty="0" err="1"/>
              <a:t>Teach</a:t>
            </a:r>
            <a:r>
              <a:rPr lang="sk-SK" sz="1800" b="1" dirty="0"/>
              <a:t> </a:t>
            </a:r>
            <a:r>
              <a:rPr lang="sk-SK" sz="1800" b="1" dirty="0" err="1"/>
              <a:t>for</a:t>
            </a:r>
            <a:r>
              <a:rPr lang="sk-SK" sz="1800" b="1" dirty="0"/>
              <a:t> Slovakia </a:t>
            </a:r>
            <a:r>
              <a:rPr lang="sk-SK" sz="1800" dirty="0"/>
              <a:t>– medzinárodný program zameraný na prípravu lídrov pre školstvo a podpora rozvoja učiteľov a škôl.</a:t>
            </a:r>
          </a:p>
          <a:p>
            <a:pPr lvl="1"/>
            <a:r>
              <a:rPr lang="sk-SK" sz="1800" dirty="0"/>
              <a:t>1 lektor na ZŠ Jarná</a:t>
            </a:r>
          </a:p>
          <a:p>
            <a:endParaRPr lang="sk-SK" sz="1800" dirty="0"/>
          </a:p>
          <a:p>
            <a:endParaRPr lang="sk-SK" sz="1800" dirty="0"/>
          </a:p>
          <a:p>
            <a:r>
              <a:rPr lang="sk-SK" sz="1800" b="1" dirty="0" err="1"/>
              <a:t>Rozmanita</a:t>
            </a:r>
            <a:r>
              <a:rPr lang="sk-SK" sz="1800" b="1" dirty="0"/>
              <a:t> – rastieme spolu </a:t>
            </a:r>
            <a:r>
              <a:rPr lang="sk-SK" sz="1800" dirty="0"/>
              <a:t>– Modelová inkluzívna škola s programom podpory učiteľov a škôl vo vedení triedy s rozmanitými deťmi.</a:t>
            </a:r>
          </a:p>
          <a:p>
            <a:pPr lvl="1"/>
            <a:r>
              <a:rPr lang="sk-SK" sz="1800" dirty="0"/>
              <a:t>ZŠ s MŠ Školská - Materská škola – komplexný ročný rozvojový program pre MŠ – metodika, sprevádzanie, </a:t>
            </a:r>
            <a:r>
              <a:rPr lang="sk-SK" sz="1800" dirty="0" err="1"/>
              <a:t>mentoring</a:t>
            </a:r>
            <a:r>
              <a:rPr lang="sk-SK" sz="1800" dirty="0"/>
              <a:t>. </a:t>
            </a:r>
          </a:p>
        </p:txBody>
      </p:sp>
      <p:grpSp>
        <p:nvGrpSpPr>
          <p:cNvPr id="31" name="Group 30">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36332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C8215-A2A7-3B7E-671F-2FE113015F6A}"/>
            </a:ext>
          </a:extLst>
        </p:cNvPr>
        <p:cNvGrpSpPr/>
        <p:nvPr/>
      </p:nvGrpSpPr>
      <p:grpSpPr>
        <a:xfrm>
          <a:off x="0" y="0"/>
          <a:ext cx="0" cy="0"/>
          <a:chOff x="0" y="0"/>
          <a:chExt cx="0" cy="0"/>
        </a:xfrm>
      </p:grpSpPr>
      <p:sp useBgFill="1">
        <p:nvSpPr>
          <p:cNvPr id="9" name="Rectangle 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4" name="Group 1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0" name="Freeform: Shape 1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Nadpis 1">
            <a:extLst>
              <a:ext uri="{FF2B5EF4-FFF2-40B4-BE49-F238E27FC236}">
                <a16:creationId xmlns:a16="http://schemas.microsoft.com/office/drawing/2014/main" id="{78175D09-EC26-A6F0-D86A-756B82FD9DBA}"/>
              </a:ext>
            </a:extLst>
          </p:cNvPr>
          <p:cNvSpPr>
            <a:spLocks noGrp="1"/>
          </p:cNvSpPr>
          <p:nvPr>
            <p:ph type="title"/>
          </p:nvPr>
        </p:nvSpPr>
        <p:spPr>
          <a:xfrm>
            <a:off x="640080" y="1243013"/>
            <a:ext cx="3855720" cy="4371974"/>
          </a:xfrm>
        </p:spPr>
        <p:txBody>
          <a:bodyPr>
            <a:normAutofit/>
          </a:bodyPr>
          <a:lstStyle/>
          <a:p>
            <a:r>
              <a:rPr lang="sk-SK" sz="3600" b="1" i="0" dirty="0">
                <a:effectLst/>
                <a:latin typeface="Century Gothic" panose="020B0502020202020204" pitchFamily="34" charset="0"/>
              </a:rPr>
              <a:t>3. </a:t>
            </a:r>
            <a:br>
              <a:rPr lang="sk-SK" sz="3600" b="1" i="0" dirty="0">
                <a:effectLst/>
                <a:latin typeface="Century Gothic" panose="020B0502020202020204" pitchFamily="34" charset="0"/>
              </a:rPr>
            </a:br>
            <a:r>
              <a:rPr lang="sk-SK" sz="3600" b="1" i="0" dirty="0">
                <a:effectLst/>
                <a:latin typeface="Century Gothic" panose="020B0502020202020204" pitchFamily="34" charset="0"/>
              </a:rPr>
              <a:t>Mesto ako partner riaditeľov a školských tímov</a:t>
            </a:r>
            <a:endParaRPr lang="sk-SK" sz="3600" b="1" dirty="0">
              <a:latin typeface="Century Gothic" panose="020B0502020202020204" pitchFamily="34" charset="0"/>
              <a:ea typeface="+mn-ea"/>
              <a:cs typeface="+mn-cs"/>
            </a:endParaRPr>
          </a:p>
        </p:txBody>
      </p:sp>
      <p:sp>
        <p:nvSpPr>
          <p:cNvPr id="5" name="Zástupný objekt pre obsah 4">
            <a:extLst>
              <a:ext uri="{FF2B5EF4-FFF2-40B4-BE49-F238E27FC236}">
                <a16:creationId xmlns:a16="http://schemas.microsoft.com/office/drawing/2014/main" id="{BCA3E7CE-9B34-8984-036D-0D948E763427}"/>
              </a:ext>
            </a:extLst>
          </p:cNvPr>
          <p:cNvSpPr>
            <a:spLocks noGrp="1"/>
          </p:cNvSpPr>
          <p:nvPr>
            <p:ph idx="1"/>
          </p:nvPr>
        </p:nvSpPr>
        <p:spPr>
          <a:xfrm>
            <a:off x="5652655" y="804672"/>
            <a:ext cx="5899265" cy="5798602"/>
          </a:xfrm>
        </p:spPr>
        <p:txBody>
          <a:bodyPr anchor="ctr">
            <a:normAutofit fontScale="92500" lnSpcReduction="20000"/>
          </a:bodyPr>
          <a:lstStyle/>
          <a:p>
            <a:pPr marL="0" indent="0" fontAlgn="t">
              <a:buNone/>
            </a:pPr>
            <a:r>
              <a:rPr lang="sk-SK" sz="1800" b="1" i="0" dirty="0">
                <a:effectLst/>
              </a:rPr>
              <a:t>Kvalita škôl závisí aj od kvality ich vedenia. Preto systematicky vzdelávame riaditeľov a manažment škôl a vytvárame priestor na pravidelnú odbornú spoluprácu a </a:t>
            </a:r>
            <a:r>
              <a:rPr lang="sk-SK" sz="1800" b="1" dirty="0"/>
              <a:t>vzájomnú synergiu</a:t>
            </a:r>
            <a:r>
              <a:rPr lang="sk-SK" sz="1800" b="1" i="0" dirty="0">
                <a:effectLst/>
              </a:rPr>
              <a:t>.</a:t>
            </a:r>
          </a:p>
          <a:p>
            <a:pPr marL="0" indent="0" fontAlgn="t">
              <a:buNone/>
            </a:pPr>
            <a:endParaRPr lang="sk-SK" sz="1800" b="0" i="0" dirty="0">
              <a:effectLst/>
            </a:endParaRPr>
          </a:p>
          <a:p>
            <a:pPr>
              <a:buFontTx/>
              <a:buChar char="-"/>
            </a:pPr>
            <a:r>
              <a:rPr lang="sk-SK" sz="1800" b="1" dirty="0"/>
              <a:t>Vzdelávanie riaditeľov MŠ </a:t>
            </a:r>
            <a:r>
              <a:rPr lang="sk-SK" sz="1800" dirty="0"/>
              <a:t>– 3 vzdelávacie dni do roka - nové trendy vo vzdelávaní a vedení ľudí, </a:t>
            </a:r>
            <a:r>
              <a:rPr lang="sk-SK" sz="1800" dirty="0" err="1"/>
              <a:t>leadership</a:t>
            </a:r>
            <a:r>
              <a:rPr lang="sk-SK" sz="1800" dirty="0"/>
              <a:t>, práca s rodičmi, krízové situácie, podporné aktivity atď. </a:t>
            </a:r>
          </a:p>
          <a:p>
            <a:pPr>
              <a:buFontTx/>
              <a:buChar char="-"/>
            </a:pPr>
            <a:r>
              <a:rPr lang="sk-SK" sz="1800" b="1" dirty="0"/>
              <a:t>Vzdelávanie riaditeľov ZŠ </a:t>
            </a:r>
            <a:r>
              <a:rPr lang="sk-SK" sz="1800" dirty="0"/>
              <a:t>- 3 vzdelávacie dni do roka - nové trendy vo vzdelávaní a vedení ľudí, </a:t>
            </a:r>
            <a:r>
              <a:rPr lang="sk-SK" sz="1800" dirty="0" err="1"/>
              <a:t>leadership</a:t>
            </a:r>
            <a:r>
              <a:rPr lang="sk-SK" sz="1800" dirty="0"/>
              <a:t>, práca s rodičmi, krízové situácie, podporné aktivity atď. </a:t>
            </a:r>
          </a:p>
          <a:p>
            <a:pPr>
              <a:buFontTx/>
              <a:buChar char="-"/>
            </a:pPr>
            <a:r>
              <a:rPr lang="sk-SK" sz="1800" b="1" dirty="0"/>
              <a:t>Pravidelné pracovné porady RŠ</a:t>
            </a:r>
          </a:p>
          <a:p>
            <a:pPr>
              <a:buFontTx/>
              <a:buChar char="-"/>
            </a:pPr>
            <a:r>
              <a:rPr lang="sk-SK" sz="1800" dirty="0"/>
              <a:t>Pravidelné </a:t>
            </a:r>
            <a:r>
              <a:rPr lang="sk-SK" sz="1800" b="1" dirty="0"/>
              <a:t>porady pre ekonómky škôl </a:t>
            </a:r>
            <a:r>
              <a:rPr lang="sk-SK" sz="1800" dirty="0"/>
              <a:t>a školských zariadeniach </a:t>
            </a:r>
          </a:p>
          <a:p>
            <a:pPr>
              <a:buFontTx/>
              <a:buChar char="-"/>
            </a:pPr>
            <a:r>
              <a:rPr lang="sk-SK" sz="1800" dirty="0"/>
              <a:t>Pravidelné porady </a:t>
            </a:r>
            <a:r>
              <a:rPr lang="sk-SK" sz="1800" b="1" dirty="0"/>
              <a:t>vedúcich školských jedálni</a:t>
            </a:r>
          </a:p>
          <a:p>
            <a:pPr>
              <a:buFontTx/>
              <a:buChar char="-"/>
            </a:pPr>
            <a:r>
              <a:rPr lang="sk-SK" sz="1800" dirty="0"/>
              <a:t>Každoročná organizácia </a:t>
            </a:r>
            <a:r>
              <a:rPr lang="sk-SK" sz="1800" b="1" dirty="0"/>
              <a:t>Olympiády detí materských škôl v meste Žilina</a:t>
            </a:r>
          </a:p>
          <a:p>
            <a:pPr>
              <a:buFontTx/>
              <a:buChar char="-"/>
            </a:pPr>
            <a:r>
              <a:rPr lang="sk-SK" sz="1800" dirty="0"/>
              <a:t>Každoročná oslava </a:t>
            </a:r>
            <a:r>
              <a:rPr lang="sk-SK" sz="1800" b="1" dirty="0"/>
              <a:t>Dňa učiteľov</a:t>
            </a:r>
          </a:p>
          <a:p>
            <a:pPr>
              <a:buFontTx/>
              <a:buChar char="-"/>
            </a:pPr>
            <a:r>
              <a:rPr lang="sk-SK" sz="1800" b="1" dirty="0"/>
              <a:t>Ocenenie najlepších žiakov za školský rok</a:t>
            </a:r>
          </a:p>
          <a:p>
            <a:pPr>
              <a:buFontTx/>
              <a:buChar char="-"/>
            </a:pPr>
            <a:r>
              <a:rPr lang="sk-SK" sz="1800" dirty="0"/>
              <a:t>Organizácia a participácia na aktivitách so zreteľom na Prevenciu rizikového správania extrémizmus a radikalizmus, šikanovania, prevencie kriminality, vzdelávacie programy - ÚPSVaR, VÚC, Prokuratúra a Polícia</a:t>
            </a:r>
          </a:p>
          <a:p>
            <a:pPr>
              <a:buFontTx/>
              <a:buChar char="-"/>
            </a:pPr>
            <a:endParaRPr lang="sk-SK" sz="1800" b="1" dirty="0"/>
          </a:p>
          <a:p>
            <a:pPr>
              <a:buFontTx/>
              <a:buChar char="-"/>
            </a:pPr>
            <a:endParaRPr lang="sk-SK" sz="1300" dirty="0">
              <a:solidFill>
                <a:schemeClr val="tx2"/>
              </a:solidFill>
            </a:endParaRPr>
          </a:p>
          <a:p>
            <a:pPr marL="0" indent="0">
              <a:buNone/>
            </a:pPr>
            <a:endParaRPr lang="sk-SK" sz="1300" b="0" i="0" u="none" strike="noStrike" baseline="0" dirty="0">
              <a:solidFill>
                <a:schemeClr val="tx2"/>
              </a:solidFill>
            </a:endParaRPr>
          </a:p>
        </p:txBody>
      </p:sp>
    </p:spTree>
    <p:extLst>
      <p:ext uri="{BB962C8B-B14F-4D97-AF65-F5344CB8AC3E}">
        <p14:creationId xmlns:p14="http://schemas.microsoft.com/office/powerpoint/2010/main" val="278643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C8215-A2A7-3B7E-671F-2FE113015F6A}"/>
            </a:ext>
          </a:extLst>
        </p:cNvPr>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9" name="Group 1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5" name="Freeform: Shape 1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Nadpis 1">
            <a:extLst>
              <a:ext uri="{FF2B5EF4-FFF2-40B4-BE49-F238E27FC236}">
                <a16:creationId xmlns:a16="http://schemas.microsoft.com/office/drawing/2014/main" id="{78175D09-EC26-A6F0-D86A-756B82FD9DBA}"/>
              </a:ext>
            </a:extLst>
          </p:cNvPr>
          <p:cNvSpPr>
            <a:spLocks noGrp="1"/>
          </p:cNvSpPr>
          <p:nvPr>
            <p:ph type="title"/>
          </p:nvPr>
        </p:nvSpPr>
        <p:spPr>
          <a:xfrm>
            <a:off x="640080" y="1243013"/>
            <a:ext cx="3855720" cy="4371974"/>
          </a:xfrm>
        </p:spPr>
        <p:txBody>
          <a:bodyPr>
            <a:normAutofit/>
          </a:bodyPr>
          <a:lstStyle/>
          <a:p>
            <a:r>
              <a:rPr lang="sk-SK" sz="3600" b="1" dirty="0">
                <a:latin typeface="Century Gothic" panose="020B0502020202020204" pitchFamily="34" charset="0"/>
              </a:rPr>
              <a:t>4</a:t>
            </a:r>
            <a:r>
              <a:rPr lang="sk-SK" sz="3600" b="1" i="0" dirty="0">
                <a:effectLst/>
                <a:latin typeface="Century Gothic" panose="020B0502020202020204" pitchFamily="34" charset="0"/>
              </a:rPr>
              <a:t>.</a:t>
            </a:r>
            <a:r>
              <a:rPr lang="sk-SK" sz="3600" b="1" i="0" cap="none" spc="0" dirty="0">
                <a:effectLst/>
                <a:latin typeface="Century Gothic" panose="020B0502020202020204" pitchFamily="34" charset="0"/>
              </a:rPr>
              <a:t> </a:t>
            </a:r>
            <a:br>
              <a:rPr lang="sk-SK" sz="3600" b="1" i="0" cap="none" spc="0" dirty="0">
                <a:effectLst/>
                <a:latin typeface="Century Gothic" panose="020B0502020202020204" pitchFamily="34" charset="0"/>
              </a:rPr>
            </a:br>
            <a:r>
              <a:rPr lang="sk-SK" sz="3600" b="1" i="0" cap="none" spc="0" dirty="0">
                <a:effectLst/>
                <a:latin typeface="Century Gothic" panose="020B0502020202020204" pitchFamily="34" charset="0"/>
              </a:rPr>
              <a:t>Podpora detí, mládeže a inklúzie</a:t>
            </a:r>
            <a:r>
              <a:rPr lang="sk-SK" sz="3600" b="0" i="0" cap="none" spc="0" dirty="0">
                <a:effectLst/>
                <a:latin typeface="Century Gothic" panose="020B0502020202020204" pitchFamily="34" charset="0"/>
              </a:rPr>
              <a:t> </a:t>
            </a:r>
            <a:br>
              <a:rPr lang="sk-SK" sz="3600" b="0" i="0" cap="none" spc="0" dirty="0">
                <a:solidFill>
                  <a:schemeClr val="tx2"/>
                </a:solidFill>
                <a:effectLst/>
                <a:latin typeface="Century Gothic" panose="020B0502020202020204" pitchFamily="34" charset="0"/>
              </a:rPr>
            </a:br>
            <a:br>
              <a:rPr lang="sk-SK" sz="3600" b="1" i="0" dirty="0">
                <a:solidFill>
                  <a:schemeClr val="tx2"/>
                </a:solidFill>
                <a:effectLst/>
                <a:latin typeface="Century Gothic" panose="020B0502020202020204" pitchFamily="34" charset="0"/>
              </a:rPr>
            </a:br>
            <a:endParaRPr lang="sk-SK" sz="3600" b="1" dirty="0">
              <a:solidFill>
                <a:schemeClr val="tx2"/>
              </a:solidFill>
              <a:latin typeface="Century Gothic" panose="020B0502020202020204" pitchFamily="34" charset="0"/>
              <a:ea typeface="+mn-ea"/>
              <a:cs typeface="+mn-cs"/>
            </a:endParaRPr>
          </a:p>
        </p:txBody>
      </p:sp>
      <p:sp>
        <p:nvSpPr>
          <p:cNvPr id="5" name="Zástupný objekt pre obsah 4">
            <a:extLst>
              <a:ext uri="{FF2B5EF4-FFF2-40B4-BE49-F238E27FC236}">
                <a16:creationId xmlns:a16="http://schemas.microsoft.com/office/drawing/2014/main" id="{BCA3E7CE-9B34-8984-036D-0D948E763427}"/>
              </a:ext>
            </a:extLst>
          </p:cNvPr>
          <p:cNvSpPr>
            <a:spLocks noGrp="1"/>
          </p:cNvSpPr>
          <p:nvPr>
            <p:ph idx="1"/>
          </p:nvPr>
        </p:nvSpPr>
        <p:spPr>
          <a:xfrm>
            <a:off x="6172200" y="804672"/>
            <a:ext cx="5221224" cy="5230368"/>
          </a:xfrm>
        </p:spPr>
        <p:txBody>
          <a:bodyPr anchor="ctr">
            <a:normAutofit/>
          </a:bodyPr>
          <a:lstStyle/>
          <a:p>
            <a:pPr>
              <a:buFontTx/>
              <a:buChar char="-"/>
            </a:pPr>
            <a:endParaRPr lang="sk-SK" sz="1800" dirty="0">
              <a:solidFill>
                <a:schemeClr val="tx2"/>
              </a:solidFill>
            </a:endParaRPr>
          </a:p>
          <a:p>
            <a:pPr>
              <a:buFontTx/>
              <a:buChar char="-"/>
            </a:pPr>
            <a:endParaRPr lang="sk-SK" sz="1800" dirty="0">
              <a:solidFill>
                <a:schemeClr val="tx2"/>
              </a:solidFill>
            </a:endParaRPr>
          </a:p>
          <a:p>
            <a:pPr>
              <a:buFontTx/>
              <a:buChar char="-"/>
            </a:pPr>
            <a:endParaRPr lang="sk-SK" sz="1800" dirty="0">
              <a:solidFill>
                <a:schemeClr val="tx2"/>
              </a:solidFill>
            </a:endParaRPr>
          </a:p>
          <a:p>
            <a:pPr marL="0" indent="0">
              <a:buNone/>
            </a:pPr>
            <a:endParaRPr lang="sk-SK" sz="1800" b="0" i="0" u="none" strike="noStrike" baseline="0" dirty="0">
              <a:solidFill>
                <a:schemeClr val="tx2"/>
              </a:solidFill>
            </a:endParaRPr>
          </a:p>
        </p:txBody>
      </p:sp>
    </p:spTree>
    <p:extLst>
      <p:ext uri="{BB962C8B-B14F-4D97-AF65-F5344CB8AC3E}">
        <p14:creationId xmlns:p14="http://schemas.microsoft.com/office/powerpoint/2010/main" val="249963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Nadpis 1">
            <a:extLst>
              <a:ext uri="{FF2B5EF4-FFF2-40B4-BE49-F238E27FC236}">
                <a16:creationId xmlns:a16="http://schemas.microsoft.com/office/drawing/2014/main" id="{46DA9A99-ED57-62B6-5B3B-9906E80EB305}"/>
              </a:ext>
            </a:extLst>
          </p:cNvPr>
          <p:cNvSpPr>
            <a:spLocks noGrp="1"/>
          </p:cNvSpPr>
          <p:nvPr>
            <p:ph type="title"/>
          </p:nvPr>
        </p:nvSpPr>
        <p:spPr>
          <a:xfrm>
            <a:off x="1179226" y="1594707"/>
            <a:ext cx="9833548" cy="857131"/>
          </a:xfrm>
        </p:spPr>
        <p:txBody>
          <a:bodyPr anchor="b">
            <a:normAutofit/>
          </a:bodyPr>
          <a:lstStyle/>
          <a:p>
            <a:pPr algn="ctr"/>
            <a:r>
              <a:rPr lang="sk-SK" sz="3600" dirty="0"/>
              <a:t>PRÁCA KOORDINÁTOROV</a:t>
            </a:r>
          </a:p>
        </p:txBody>
      </p:sp>
      <p:grpSp>
        <p:nvGrpSpPr>
          <p:cNvPr id="12"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Zástupný objekt pre obsah 2">
            <a:extLst>
              <a:ext uri="{FF2B5EF4-FFF2-40B4-BE49-F238E27FC236}">
                <a16:creationId xmlns:a16="http://schemas.microsoft.com/office/drawing/2014/main" id="{62F6073C-3CCA-6D5B-2518-233A33E3D485}"/>
              </a:ext>
            </a:extLst>
          </p:cNvPr>
          <p:cNvSpPr>
            <a:spLocks noGrp="1"/>
          </p:cNvSpPr>
          <p:nvPr>
            <p:ph idx="1"/>
          </p:nvPr>
        </p:nvSpPr>
        <p:spPr>
          <a:xfrm>
            <a:off x="1179226" y="2844141"/>
            <a:ext cx="9833548" cy="3467594"/>
          </a:xfrm>
        </p:spPr>
        <p:txBody>
          <a:bodyPr>
            <a:normAutofit/>
          </a:bodyPr>
          <a:lstStyle/>
          <a:p>
            <a:pPr fontAlgn="t"/>
            <a:r>
              <a:rPr lang="sk-SK" sz="1400" b="1" i="0" dirty="0">
                <a:effectLst/>
                <a:latin typeface="Segoe UI" panose="020B0502040204020203" pitchFamily="34" charset="0"/>
              </a:rPr>
              <a:t>KOORDINÁTOR PRÁCE S MLÁDEŽOU</a:t>
            </a:r>
          </a:p>
          <a:p>
            <a:pPr marL="0" indent="0" fontAlgn="t">
              <a:buNone/>
            </a:pPr>
            <a:r>
              <a:rPr lang="sk-SK" sz="1200" b="0" i="0" dirty="0">
                <a:effectLst/>
                <a:latin typeface="Segoe UI" panose="020B0502040204020203" pitchFamily="34" charset="0"/>
              </a:rPr>
              <a:t>Mesto Žilina systematicky prepája školy, mládežnícke organizácie a odborných partnerov s cieľom vytvárať viac príležitostí pre osobnostný rozvoj mladých ľudí. Koordinátor práce s mládežou zastrešuje spoluprácu s organizáciami pôsobiacimi na území mesta, podporuje participáciu mladých ľudí na živote mesta a rozvíja neformálne vzdelávanie, dobrovoľníctvo a občiansku angažovanosť.</a:t>
            </a:r>
          </a:p>
          <a:p>
            <a:pPr marL="0" indent="0" fontAlgn="t">
              <a:buNone/>
            </a:pPr>
            <a:r>
              <a:rPr lang="sk-SK" sz="1200" i="0" dirty="0">
                <a:effectLst/>
                <a:latin typeface="Segoe UI" panose="020B0502040204020203" pitchFamily="34" charset="0"/>
              </a:rPr>
              <a:t>Spolupráca: </a:t>
            </a:r>
            <a:r>
              <a:rPr lang="sk-SK" sz="1200" b="0" i="0" dirty="0">
                <a:effectLst/>
                <a:latin typeface="Segoe UI" panose="020B0502040204020203" pitchFamily="34" charset="0"/>
              </a:rPr>
              <a:t>SYTEV, NIVAM, ŽSK, CVČ, mládežnícke a neziskové organizácie.</a:t>
            </a:r>
          </a:p>
          <a:p>
            <a:pPr marL="0" indent="0" fontAlgn="t">
              <a:buNone/>
            </a:pPr>
            <a:endParaRPr lang="sk-SK" sz="1200" b="0" i="0" dirty="0">
              <a:effectLst/>
              <a:latin typeface="Segoe UI" panose="020B0502040204020203" pitchFamily="34" charset="0"/>
            </a:endParaRPr>
          </a:p>
          <a:p>
            <a:pPr fontAlgn="t"/>
            <a:r>
              <a:rPr lang="sk-SK" sz="1400" b="1" i="0" dirty="0">
                <a:effectLst/>
                <a:latin typeface="Segoe UI" panose="020B0502040204020203" pitchFamily="34" charset="0"/>
              </a:rPr>
              <a:t>KOORDINÁTOR PREVENCIE A SOCIÁLNEJ INKLÚZIE</a:t>
            </a:r>
          </a:p>
          <a:p>
            <a:pPr marL="0" indent="0" fontAlgn="t">
              <a:buNone/>
            </a:pPr>
            <a:r>
              <a:rPr lang="sk-SK" sz="1200" b="0" i="0" dirty="0">
                <a:effectLst/>
                <a:latin typeface="Segoe UI" panose="020B0502040204020203" pitchFamily="34" charset="0"/>
              </a:rPr>
              <a:t>Koordinátor vytvára sieť odborníkov a organizácií, ktoré sa venujú podpore duševného zdravia, prevencii rizikového správania a sociálnemu začleňovaniu detí a mladých ľudí. Prostredníctvom pravidelných pracovných stretnutí zabezpečuje koordináciu spoločných aktivít, výmenu skúseností a efektívnu spoluprácu škôl s odbornými pracoviskami.</a:t>
            </a:r>
          </a:p>
          <a:p>
            <a:pPr marL="0" indent="0" fontAlgn="t">
              <a:buNone/>
            </a:pPr>
            <a:r>
              <a:rPr lang="sk-SK" sz="1200" i="0" dirty="0">
                <a:effectLst/>
                <a:latin typeface="Segoe UI" panose="020B0502040204020203" pitchFamily="34" charset="0"/>
              </a:rPr>
              <a:t>Spolupráca: </a:t>
            </a:r>
            <a:r>
              <a:rPr lang="sk-SK" sz="1200" b="0" i="0" dirty="0">
                <a:effectLst/>
                <a:latin typeface="Segoe UI" panose="020B0502040204020203" pitchFamily="34" charset="0"/>
              </a:rPr>
              <a:t>Náruč, </a:t>
            </a:r>
            <a:r>
              <a:rPr lang="sk-SK" sz="1200" b="0" i="0" dirty="0" err="1">
                <a:effectLst/>
                <a:latin typeface="Segoe UI" panose="020B0502040204020203" pitchFamily="34" charset="0"/>
              </a:rPr>
              <a:t>IPčko</a:t>
            </a:r>
            <a:r>
              <a:rPr lang="sk-SK" sz="1200" b="0" i="0" dirty="0">
                <a:effectLst/>
                <a:latin typeface="Segoe UI" panose="020B0502040204020203" pitchFamily="34" charset="0"/>
              </a:rPr>
              <a:t>, </a:t>
            </a:r>
            <a:r>
              <a:rPr lang="sk-SK" sz="1200" b="0" i="0" dirty="0" err="1">
                <a:effectLst/>
                <a:latin typeface="Segoe UI" panose="020B0502040204020203" pitchFamily="34" charset="0"/>
              </a:rPr>
              <a:t>CPaP</a:t>
            </a:r>
            <a:r>
              <a:rPr lang="sk-SK" sz="1200" b="0" i="0" dirty="0">
                <a:effectLst/>
                <a:latin typeface="Segoe UI" panose="020B0502040204020203" pitchFamily="34" charset="0"/>
              </a:rPr>
              <a:t>, školskí podporní odborníci, výchovní poradcovia a ďalší partneri.</a:t>
            </a:r>
          </a:p>
          <a:p>
            <a:endParaRPr lang="sk-SK" sz="1800" dirty="0">
              <a:solidFill>
                <a:schemeClr val="tx2"/>
              </a:solidFill>
            </a:endParaRPr>
          </a:p>
        </p:txBody>
      </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32594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 name="Rectangle 1">
            <a:extLst>
              <a:ext uri="{FF2B5EF4-FFF2-40B4-BE49-F238E27FC236}">
                <a16:creationId xmlns:a16="http://schemas.microsoft.com/office/drawing/2014/main" id="{4C94E69E-1468-8CF7-F361-FF2905F5B07D}"/>
              </a:ext>
            </a:extLst>
          </p:cNvPr>
          <p:cNvSpPr>
            <a:spLocks noGrp="1" noChangeArrowheads="1"/>
          </p:cNvSpPr>
          <p:nvPr>
            <p:ph type="title"/>
          </p:nvPr>
        </p:nvSpPr>
        <p:spPr bwMode="auto">
          <a:xfrm>
            <a:off x="1179513" y="445909"/>
            <a:ext cx="9832975" cy="13255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b" anchorCtr="0" compatLnSpc="1">
            <a:prstTxWarp prst="textNoShape">
              <a:avLst/>
            </a:prstTxWarp>
            <a:normAutofit/>
          </a:bodyPr>
          <a:lstStyle/>
          <a:p>
            <a:pPr marL="0" marR="0" lvl="0" indent="0" algn="ctr" defTabSz="914400" rtl="0" eaLnBrk="0" fontAlgn="base" latinLnBrk="0" hangingPunct="0">
              <a:spcBef>
                <a:spcPct val="0"/>
              </a:spcBef>
              <a:spcAft>
                <a:spcPct val="0"/>
              </a:spcAft>
              <a:buClrTx/>
              <a:buSzTx/>
              <a:buFontTx/>
              <a:buNone/>
              <a:tabLst/>
            </a:pPr>
            <a:r>
              <a:rPr kumimoji="0" lang="sk-SK" altLang="sk-SK" sz="3200" b="0" i="0" u="none" strike="noStrike" cap="none" normalizeH="0" baseline="0" dirty="0">
                <a:ln>
                  <a:noFill/>
                </a:ln>
                <a:effectLst/>
                <a:latin typeface="Arial" panose="020B0604020202020204" pitchFamily="34" charset="0"/>
              </a:rPr>
              <a:t>ZÁUJMOVÉ A MIMOŠKOLSKÉ VZDELÁVANIE</a:t>
            </a:r>
          </a:p>
        </p:txBody>
      </p:sp>
      <p:grpSp>
        <p:nvGrpSpPr>
          <p:cNvPr id="13" name="Group 12">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4" name="Freeform: Shape 13">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Zástupný objekt pre obsah 2">
            <a:extLst>
              <a:ext uri="{FF2B5EF4-FFF2-40B4-BE49-F238E27FC236}">
                <a16:creationId xmlns:a16="http://schemas.microsoft.com/office/drawing/2014/main" id="{62F6073C-3CCA-6D5B-2518-233A33E3D485}"/>
              </a:ext>
            </a:extLst>
          </p:cNvPr>
          <p:cNvSpPr>
            <a:spLocks noGrp="1"/>
          </p:cNvSpPr>
          <p:nvPr>
            <p:ph idx="1"/>
          </p:nvPr>
        </p:nvSpPr>
        <p:spPr>
          <a:xfrm>
            <a:off x="1179226" y="2090057"/>
            <a:ext cx="9833548" cy="4429496"/>
          </a:xfrm>
        </p:spPr>
        <p:txBody>
          <a:bodyPr>
            <a:normAutofit fontScale="85000" lnSpcReduction="20000"/>
          </a:bodyPr>
          <a:lstStyle/>
          <a:p>
            <a:pPr algn="l" fontAlgn="base"/>
            <a:r>
              <a:rPr lang="sk-SK" sz="1800" b="0" i="0" dirty="0">
                <a:solidFill>
                  <a:srgbClr val="000000"/>
                </a:solidFill>
                <a:effectLst/>
                <a:latin typeface="Arial" panose="020B0604020202020204" pitchFamily="34" charset="0"/>
              </a:rPr>
              <a:t>V Žiline sa mimoškolskému vzdelávaniu venujú tisíce detí. Mesto je zriaďovateľom dvoch základných umeleckých škôl a Centra voľného času, ktoré ponúkajú deťom rôzne možnosti, ako zmysluplne tráviť voľný čas a zároveň rozvíjať svoj talent a záujmy.</a:t>
            </a:r>
            <a:br>
              <a:rPr lang="sk-SK" sz="1800" b="0" i="0" dirty="0">
                <a:solidFill>
                  <a:srgbClr val="000000"/>
                </a:solidFill>
                <a:effectLst/>
                <a:latin typeface="Arial" panose="020B0604020202020204" pitchFamily="34" charset="0"/>
              </a:rPr>
            </a:br>
            <a:endParaRPr lang="sk-SK" sz="1800" b="0" i="0" dirty="0">
              <a:solidFill>
                <a:srgbClr val="000000"/>
              </a:solidFill>
              <a:effectLst/>
              <a:latin typeface="Arial" panose="020B0604020202020204" pitchFamily="34" charset="0"/>
            </a:endParaRPr>
          </a:p>
          <a:p>
            <a:pPr algn="l" fontAlgn="base"/>
            <a:r>
              <a:rPr lang="sk-SK" sz="1800" b="0" i="0" dirty="0">
                <a:solidFill>
                  <a:srgbClr val="000000"/>
                </a:solidFill>
                <a:effectLst/>
                <a:latin typeface="Arial" panose="020B0604020202020204" pitchFamily="34" charset="0"/>
              </a:rPr>
              <a:t>Na ZUŠ Ladislava </a:t>
            </a:r>
            <a:r>
              <a:rPr lang="sk-SK" sz="1800" b="0" i="0" dirty="0" err="1">
                <a:solidFill>
                  <a:srgbClr val="000000"/>
                </a:solidFill>
                <a:effectLst/>
                <a:latin typeface="Arial" panose="020B0604020202020204" pitchFamily="34" charset="0"/>
              </a:rPr>
              <a:t>Árvaya</a:t>
            </a:r>
            <a:r>
              <a:rPr lang="sk-SK" sz="1800" b="0" i="0" dirty="0">
                <a:solidFill>
                  <a:srgbClr val="000000"/>
                </a:solidFill>
                <a:effectLst/>
                <a:latin typeface="Arial" panose="020B0604020202020204" pitchFamily="34" charset="0"/>
              </a:rPr>
              <a:t> chodí v tomto školskom roku 1 218 žiakov a na ZUŠ Ferka </a:t>
            </a:r>
            <a:r>
              <a:rPr lang="sk-SK" sz="1800" b="0" i="0" dirty="0" err="1">
                <a:solidFill>
                  <a:srgbClr val="000000"/>
                </a:solidFill>
                <a:effectLst/>
                <a:latin typeface="Arial" panose="020B0604020202020204" pitchFamily="34" charset="0"/>
              </a:rPr>
              <a:t>Špániho</a:t>
            </a:r>
            <a:r>
              <a:rPr lang="sk-SK" sz="1800" b="0" i="0" dirty="0">
                <a:solidFill>
                  <a:srgbClr val="000000"/>
                </a:solidFill>
                <a:effectLst/>
                <a:latin typeface="Arial" panose="020B0604020202020204" pitchFamily="34" charset="0"/>
              </a:rPr>
              <a:t> ďalších 868 žiakov. Spolu je to 2 086 žiakov. Deti sa venujú hudbe, výtvarnému umeniu, tancu či literárno-dramatickému odboru. Nie je to pritom iba voľnočasová aktivita – ide o systematické umelecké vzdelávanie a mnohé deti reprezentujú Žilinu na súťažiach a vystúpeniach.</a:t>
            </a:r>
            <a:br>
              <a:rPr lang="sk-SK" sz="1800" b="0" i="0" dirty="0">
                <a:solidFill>
                  <a:srgbClr val="000000"/>
                </a:solidFill>
                <a:effectLst/>
                <a:latin typeface="Arial" panose="020B0604020202020204" pitchFamily="34" charset="0"/>
              </a:rPr>
            </a:br>
            <a:endParaRPr lang="sk-SK" sz="1800" b="0" i="0" dirty="0">
              <a:solidFill>
                <a:srgbClr val="000000"/>
              </a:solidFill>
              <a:effectLst/>
              <a:latin typeface="Arial" panose="020B0604020202020204" pitchFamily="34" charset="0"/>
            </a:endParaRPr>
          </a:p>
          <a:p>
            <a:pPr algn="l" fontAlgn="base"/>
            <a:r>
              <a:rPr lang="sk-SK" sz="1800" b="0" i="0" dirty="0">
                <a:solidFill>
                  <a:srgbClr val="000000"/>
                </a:solidFill>
                <a:effectLst/>
                <a:latin typeface="Arial" panose="020B0604020202020204" pitchFamily="34" charset="0"/>
              </a:rPr>
              <a:t>Ďalších približne 1 000 detí využíva ponuku Centra voľného času, kde môžu športovať, venovať sa šachu, prírodovedným a tvorivým aktivitám, navštevovať krúžky alebo tábory.</a:t>
            </a:r>
          </a:p>
          <a:p>
            <a:pPr marL="0" indent="0" algn="l" fontAlgn="base">
              <a:buNone/>
            </a:pPr>
            <a:endParaRPr lang="sk-SK" sz="1800" b="0" i="0" dirty="0">
              <a:solidFill>
                <a:srgbClr val="000000"/>
              </a:solidFill>
              <a:effectLst/>
              <a:latin typeface="Arial" panose="020B0604020202020204" pitchFamily="34" charset="0"/>
            </a:endParaRPr>
          </a:p>
          <a:p>
            <a:pPr algn="l" fontAlgn="base"/>
            <a:r>
              <a:rPr lang="sk-SK" sz="1800" b="0" i="0" dirty="0">
                <a:solidFill>
                  <a:srgbClr val="000000"/>
                </a:solidFill>
                <a:effectLst/>
                <a:latin typeface="Arial" panose="020B0604020202020204" pitchFamily="34" charset="0"/>
              </a:rPr>
              <a:t>Pre mesto je dôležité, aby dieťa po vyučovaní nemuselo zostať iba pri mobile alebo počítači. Chceme, aby malo možnosť športovať, tvoriť, hrať na hudobný nástroj, tancovať, objavovať nové veci alebo jednoducho nájsť kolektív, v ktorom sa cíti dobre.</a:t>
            </a:r>
            <a:br>
              <a:rPr lang="sk-SK" sz="1800" b="0" i="0" dirty="0">
                <a:solidFill>
                  <a:srgbClr val="000000"/>
                </a:solidFill>
                <a:effectLst/>
                <a:latin typeface="Arial" panose="020B0604020202020204" pitchFamily="34" charset="0"/>
              </a:rPr>
            </a:br>
            <a:endParaRPr lang="sk-SK" sz="1800" b="0" i="0" dirty="0">
              <a:solidFill>
                <a:srgbClr val="000000"/>
              </a:solidFill>
              <a:effectLst/>
              <a:latin typeface="Arial" panose="020B0604020202020204" pitchFamily="34" charset="0"/>
            </a:endParaRPr>
          </a:p>
          <a:p>
            <a:pPr algn="l" fontAlgn="base"/>
            <a:r>
              <a:rPr lang="sk-SK" sz="1800" b="0" i="0" dirty="0">
                <a:solidFill>
                  <a:srgbClr val="000000"/>
                </a:solidFill>
                <a:effectLst/>
                <a:latin typeface="Arial" panose="020B0604020202020204" pitchFamily="34" charset="0"/>
              </a:rPr>
              <a:t>A práve v tom vidíme veľký význam mimoškolského vzdelávania. Nie každé dieťa musí byť v niečom špičkové. Dôležité je, aby si našlo niečo, čo ho baví a v čom môže postupne objaviť svoj talent.</a:t>
            </a:r>
          </a:p>
          <a:p>
            <a:pPr algn="l" fontAlgn="base"/>
            <a:r>
              <a:rPr lang="sk-SK" sz="1800" b="0" i="0" dirty="0">
                <a:solidFill>
                  <a:srgbClr val="000000"/>
                </a:solidFill>
                <a:effectLst/>
                <a:latin typeface="Arial" panose="020B0604020202020204" pitchFamily="34" charset="0"/>
              </a:rPr>
              <a:t>Investícia do mimoškolského vzdelávania nie je len investíciou do voľného času detí – je to investícia do toho, aké schopnosti, záujmy a vzťah ku komunite si deti vytvoria.</a:t>
            </a:r>
          </a:p>
          <a:p>
            <a:endParaRPr lang="sk-SK" sz="1800" dirty="0">
              <a:solidFill>
                <a:schemeClr val="tx2"/>
              </a:solidFill>
            </a:endParaRPr>
          </a:p>
        </p:txBody>
      </p:sp>
      <p:grpSp>
        <p:nvGrpSpPr>
          <p:cNvPr id="19" name="Group 18">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20" name="Freeform: Shape 19">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79392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368D79-667F-FC4F-3427-B00340DC56A8}"/>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Nadpis 4">
            <a:extLst>
              <a:ext uri="{FF2B5EF4-FFF2-40B4-BE49-F238E27FC236}">
                <a16:creationId xmlns:a16="http://schemas.microsoft.com/office/drawing/2014/main" id="{54E62919-2590-D2FB-68D7-A92ADA06920E}"/>
              </a:ext>
            </a:extLst>
          </p:cNvPr>
          <p:cNvSpPr>
            <a:spLocks noGrp="1"/>
          </p:cNvSpPr>
          <p:nvPr>
            <p:ph type="title"/>
          </p:nvPr>
        </p:nvSpPr>
        <p:spPr>
          <a:xfrm>
            <a:off x="1179576" y="1261423"/>
            <a:ext cx="9829800" cy="1325880"/>
          </a:xfrm>
        </p:spPr>
        <p:txBody>
          <a:bodyPr vert="horz" lIns="91440" tIns="45720" rIns="91440" bIns="45720" rtlCol="0" anchor="b">
            <a:normAutofit/>
          </a:bodyPr>
          <a:lstStyle/>
          <a:p>
            <a:pPr algn="ctr"/>
            <a:r>
              <a:rPr lang="en-US" sz="3600" b="1" kern="1200" dirty="0">
                <a:effectLst/>
                <a:latin typeface="+mj-lt"/>
                <a:ea typeface="+mj-ea"/>
                <a:cs typeface="+mj-cs"/>
              </a:rPr>
              <a:t>INKLÚZIA NA ŠKOLÁCH: ŠKOLSKÉ PODPORNÉ TÍMY</a:t>
            </a:r>
            <a:br>
              <a:rPr lang="en-US" sz="3600" b="1" kern="1200" dirty="0">
                <a:solidFill>
                  <a:schemeClr val="tx2"/>
                </a:solidFill>
                <a:effectLst/>
                <a:latin typeface="+mj-lt"/>
                <a:ea typeface="+mj-ea"/>
                <a:cs typeface="+mj-cs"/>
              </a:rPr>
            </a:br>
            <a:endParaRPr lang="en-US" sz="3600" kern="1200" dirty="0">
              <a:solidFill>
                <a:schemeClr val="tx2"/>
              </a:solidFill>
              <a:latin typeface="+mj-lt"/>
              <a:ea typeface="+mj-ea"/>
              <a:cs typeface="+mj-cs"/>
            </a:endParaRPr>
          </a:p>
        </p:txBody>
      </p:sp>
      <p:grpSp>
        <p:nvGrpSpPr>
          <p:cNvPr id="18" name="Group 17">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19" name="Freeform: Shape 18">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BlokTextu 6">
            <a:extLst>
              <a:ext uri="{FF2B5EF4-FFF2-40B4-BE49-F238E27FC236}">
                <a16:creationId xmlns:a16="http://schemas.microsoft.com/office/drawing/2014/main" id="{7E9A6E61-12CD-8B2E-7250-69DBE16F8D90}"/>
              </a:ext>
            </a:extLst>
          </p:cNvPr>
          <p:cNvSpPr txBox="1"/>
          <p:nvPr/>
        </p:nvSpPr>
        <p:spPr>
          <a:xfrm>
            <a:off x="564079" y="2827419"/>
            <a:ext cx="7238010" cy="3227626"/>
          </a:xfrm>
          <a:prstGeom prst="rect">
            <a:avLst/>
          </a:prstGeom>
        </p:spPr>
        <p:txBody>
          <a:bodyPr vert="horz" lIns="91440" tIns="45720" rIns="91440" bIns="45720" rtlCol="0" anchor="ctr">
            <a:normAutofit/>
          </a:bodyPr>
          <a:lstStyle/>
          <a:p>
            <a:pPr indent="-228600">
              <a:lnSpc>
                <a:spcPct val="90000"/>
              </a:lnSpc>
              <a:spcAft>
                <a:spcPts val="800"/>
              </a:spcAft>
              <a:buFont typeface="Arial" panose="020B0604020202020204" pitchFamily="34" charset="0"/>
              <a:buChar char="•"/>
            </a:pPr>
            <a:r>
              <a:rPr lang="sk-SK" sz="1700" dirty="0"/>
              <a:t>Na všetkých školách pôsobia školské podporné tímy, ktoré podporujú inklúziu na školách a pomáhajú deťom, učiteľom a rodičom, aby každé dieťa dostalo podporu, ktorú potrebuje na svoj úspešný rozvoj. Na školách pôsobia </a:t>
            </a:r>
            <a:r>
              <a:rPr lang="sk-SK" sz="1700" dirty="0">
                <a:effectLst/>
              </a:rPr>
              <a:t>asistenti učiteľa, špec</a:t>
            </a:r>
            <a:r>
              <a:rPr lang="sk-SK" sz="1700" dirty="0"/>
              <a:t>iálni</a:t>
            </a:r>
            <a:r>
              <a:rPr lang="sk-SK" sz="1700" dirty="0">
                <a:effectLst/>
              </a:rPr>
              <a:t> pedagógovia, psychológovia a sociálni pedag</a:t>
            </a:r>
            <a:r>
              <a:rPr lang="sk-SK" sz="1700" dirty="0"/>
              <a:t>ógovia.</a:t>
            </a:r>
          </a:p>
          <a:p>
            <a:pPr indent="-228600">
              <a:lnSpc>
                <a:spcPct val="90000"/>
              </a:lnSpc>
              <a:spcAft>
                <a:spcPts val="800"/>
              </a:spcAft>
              <a:buFont typeface="Arial" panose="020B0604020202020204" pitchFamily="34" charset="0"/>
              <a:buChar char="•"/>
            </a:pPr>
            <a:endParaRPr lang="sk-SK" sz="1700" dirty="0"/>
          </a:p>
          <a:p>
            <a:pPr indent="-228600">
              <a:lnSpc>
                <a:spcPct val="90000"/>
              </a:lnSpc>
              <a:buFont typeface="Arial" panose="020B0604020202020204" pitchFamily="34" charset="0"/>
              <a:buChar char="•"/>
            </a:pPr>
            <a:r>
              <a:rPr lang="sk-SK" sz="1700" b="1" dirty="0"/>
              <a:t>Pravidelné stretnutia podporných tímov na úrovni zriaďovateľa sa organizuje 2 krát ročne.</a:t>
            </a:r>
          </a:p>
          <a:p>
            <a:pPr marL="285750" indent="-228600">
              <a:lnSpc>
                <a:spcPct val="90000"/>
              </a:lnSpc>
              <a:buFont typeface="Arial" panose="020B0604020202020204" pitchFamily="34" charset="0"/>
              <a:buChar char="•"/>
            </a:pPr>
            <a:r>
              <a:rPr lang="sk-SK" sz="1700" dirty="0"/>
              <a:t>Zdieľanie skúseností a dobrej praxe.</a:t>
            </a:r>
          </a:p>
          <a:p>
            <a:pPr marL="285750" indent="-228600">
              <a:lnSpc>
                <a:spcPct val="90000"/>
              </a:lnSpc>
              <a:buFont typeface="Arial" panose="020B0604020202020204" pitchFamily="34" charset="0"/>
              <a:buChar char="•"/>
            </a:pPr>
            <a:r>
              <a:rPr lang="sk-SK" sz="1700" dirty="0"/>
              <a:t>Koordinátor prevencie a sociálnej inklúzie.</a:t>
            </a:r>
          </a:p>
          <a:p>
            <a:pPr marL="285750" indent="-228600">
              <a:lnSpc>
                <a:spcPct val="90000"/>
              </a:lnSpc>
              <a:buFont typeface="Arial" panose="020B0604020202020204" pitchFamily="34" charset="0"/>
              <a:buChar char="•"/>
            </a:pPr>
            <a:r>
              <a:rPr lang="sk-SK" sz="1700" dirty="0"/>
              <a:t>Prizvaný aj odborný hosť v problematike.</a:t>
            </a:r>
          </a:p>
          <a:p>
            <a:pPr indent="-228600">
              <a:lnSpc>
                <a:spcPct val="90000"/>
              </a:lnSpc>
              <a:spcAft>
                <a:spcPts val="800"/>
              </a:spcAft>
              <a:buFont typeface="Arial" panose="020B0604020202020204" pitchFamily="34" charset="0"/>
              <a:buChar char="•"/>
            </a:pPr>
            <a:endParaRPr lang="en-US" sz="1700" dirty="0">
              <a:solidFill>
                <a:schemeClr val="tx2"/>
              </a:solidFill>
            </a:endParaRPr>
          </a:p>
          <a:p>
            <a:pPr indent="-228600">
              <a:lnSpc>
                <a:spcPct val="90000"/>
              </a:lnSpc>
              <a:spcAft>
                <a:spcPts val="800"/>
              </a:spcAft>
              <a:buFont typeface="Arial" panose="020B0604020202020204" pitchFamily="34" charset="0"/>
              <a:buChar char="•"/>
            </a:pPr>
            <a:endParaRPr lang="en-US" sz="1700" dirty="0">
              <a:solidFill>
                <a:schemeClr val="tx2"/>
              </a:solidFill>
              <a:effectLst/>
            </a:endParaRPr>
          </a:p>
        </p:txBody>
      </p:sp>
      <p:grpSp>
        <p:nvGrpSpPr>
          <p:cNvPr id="24" name="Group 23">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25" name="Freeform: Shape 24">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26">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8" name="Freeform: Shape 27">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Obrázok 8" descr="Obrázok, na ktorom je text, snímka obrazovky, písmo, dizajn&#10;&#10;Automaticky generovaný popis">
            <a:extLst>
              <a:ext uri="{FF2B5EF4-FFF2-40B4-BE49-F238E27FC236}">
                <a16:creationId xmlns:a16="http://schemas.microsoft.com/office/drawing/2014/main" id="{2A0ABBE7-9988-C9ED-5268-FFDF8E434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5137" y="2157070"/>
            <a:ext cx="3049355" cy="4568324"/>
          </a:xfrm>
          <a:prstGeom prst="rect">
            <a:avLst/>
          </a:prstGeom>
        </p:spPr>
      </p:pic>
    </p:spTree>
    <p:extLst>
      <p:ext uri="{BB962C8B-B14F-4D97-AF65-F5344CB8AC3E}">
        <p14:creationId xmlns:p14="http://schemas.microsoft.com/office/powerpoint/2010/main" val="23072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25C263-ACA1-C5CF-BAA8-C744BF848398}"/>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odnadpis 2">
            <a:extLst>
              <a:ext uri="{FF2B5EF4-FFF2-40B4-BE49-F238E27FC236}">
                <a16:creationId xmlns:a16="http://schemas.microsoft.com/office/drawing/2014/main" id="{5199FA42-F7CC-AA88-6672-75FD708786F2}"/>
              </a:ext>
            </a:extLst>
          </p:cNvPr>
          <p:cNvSpPr txBox="1">
            <a:spLocks/>
          </p:cNvSpPr>
          <p:nvPr/>
        </p:nvSpPr>
        <p:spPr>
          <a:xfrm>
            <a:off x="1179576" y="1261423"/>
            <a:ext cx="9829800" cy="1325880"/>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buNone/>
            </a:pPr>
            <a:r>
              <a:rPr lang="en-US" sz="3600" b="1" kern="1200" dirty="0">
                <a:effectLst/>
                <a:latin typeface="+mj-lt"/>
                <a:ea typeface="+mj-ea"/>
                <a:cs typeface="+mj-cs"/>
              </a:rPr>
              <a:t>DETI SO ŠPECIÁLNYMI VÝCHOVNO-VZDELÁVACÍMI POTREBAMI</a:t>
            </a:r>
          </a:p>
        </p:txBody>
      </p:sp>
      <p:grpSp>
        <p:nvGrpSpPr>
          <p:cNvPr id="17" name="Group 16">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18" name="Freeform: Shape 17">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BlokTextu 3">
            <a:extLst>
              <a:ext uri="{FF2B5EF4-FFF2-40B4-BE49-F238E27FC236}">
                <a16:creationId xmlns:a16="http://schemas.microsoft.com/office/drawing/2014/main" id="{1D3F2E7F-375D-EFB4-1808-FE1720CEF9F0}"/>
              </a:ext>
            </a:extLst>
          </p:cNvPr>
          <p:cNvSpPr txBox="1"/>
          <p:nvPr/>
        </p:nvSpPr>
        <p:spPr>
          <a:xfrm>
            <a:off x="804671" y="2827419"/>
            <a:ext cx="6498653" cy="3227626"/>
          </a:xfrm>
          <a:prstGeom prst="rect">
            <a:avLst/>
          </a:prstGeom>
        </p:spPr>
        <p:txBody>
          <a:bodyPr vert="horz" lIns="91440" tIns="45720" rIns="91440" bIns="45720" rtlCol="0" anchor="ctr">
            <a:normAutofit/>
          </a:bodyPr>
          <a:lstStyle/>
          <a:p>
            <a:pPr>
              <a:lnSpc>
                <a:spcPct val="90000"/>
              </a:lnSpc>
              <a:spcAft>
                <a:spcPts val="600"/>
              </a:spcAft>
            </a:pPr>
            <a:r>
              <a:rPr lang="sk-SK" b="1" dirty="0"/>
              <a:t>„Senzorické miestnosti do každej školy  – môj bezpečný priestor“</a:t>
            </a:r>
            <a:endParaRPr lang="en-US" b="1" dirty="0"/>
          </a:p>
          <a:p>
            <a:pPr marL="285750" indent="-228600">
              <a:lnSpc>
                <a:spcPct val="90000"/>
              </a:lnSpc>
              <a:spcAft>
                <a:spcPts val="600"/>
              </a:spcAft>
              <a:buFont typeface="Arial" panose="020B0604020202020204" pitchFamily="34" charset="0"/>
              <a:buChar char="•"/>
            </a:pPr>
            <a:r>
              <a:rPr lang="sk-SK" dirty="0"/>
              <a:t>Pilotná škola ZŠ </a:t>
            </a:r>
            <a:r>
              <a:rPr lang="sk-SK" dirty="0" err="1"/>
              <a:t>Lichardova</a:t>
            </a:r>
            <a:endParaRPr lang="sk-SK" dirty="0"/>
          </a:p>
          <a:p>
            <a:pPr marL="285750" indent="-228600">
              <a:lnSpc>
                <a:spcPct val="90000"/>
              </a:lnSpc>
              <a:spcAft>
                <a:spcPts val="600"/>
              </a:spcAft>
              <a:buFont typeface="Arial" panose="020B0604020202020204" pitchFamily="34" charset="0"/>
              <a:buChar char="•"/>
            </a:pPr>
            <a:r>
              <a:rPr lang="sk-SK" dirty="0"/>
              <a:t>Cieľom je vytvoriť v každej ZŠ v zriaďovateľskej pôsobnosti mesta samostatné senzorické miestnosti, ktoré budú poskytovať bezpečný, pokojný a </a:t>
            </a:r>
            <a:r>
              <a:rPr lang="sk-SK" dirty="0" err="1"/>
              <a:t>podnetovo</a:t>
            </a:r>
            <a:r>
              <a:rPr lang="sk-SK" dirty="0"/>
              <a:t> kontrolovaný priestor pre žiakov so Špeciálnymi výchovno-vzdelávacími potrebami, ktorí potrebujú podporu pri regulácii senzorickej záťaže, koncentrácie, komunikácie a oddychu.</a:t>
            </a:r>
          </a:p>
        </p:txBody>
      </p:sp>
      <p:grpSp>
        <p:nvGrpSpPr>
          <p:cNvPr id="23" name="Group 22">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24" name="Freeform: Shape 23">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Obrázok 7" descr="Obrázok, na ktorom je vnútri, stena, interiérový dizajn, dom&#10;&#10;Automaticky generovaný popis">
            <a:extLst>
              <a:ext uri="{FF2B5EF4-FFF2-40B4-BE49-F238E27FC236}">
                <a16:creationId xmlns:a16="http://schemas.microsoft.com/office/drawing/2014/main" id="{43151AEB-D1DE-70D1-58B7-74D15E9DF4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37139" y="2827419"/>
            <a:ext cx="2978661" cy="3971549"/>
          </a:xfrm>
          <a:prstGeom prst="rect">
            <a:avLst/>
          </a:prstGeom>
        </p:spPr>
      </p:pic>
      <p:sp>
        <p:nvSpPr>
          <p:cNvPr id="3" name="BlokTextu 2">
            <a:extLst>
              <a:ext uri="{FF2B5EF4-FFF2-40B4-BE49-F238E27FC236}">
                <a16:creationId xmlns:a16="http://schemas.microsoft.com/office/drawing/2014/main" id="{9F23665B-FBC0-E7BC-3AEA-C8EFE73ABF8E}"/>
              </a:ext>
            </a:extLst>
          </p:cNvPr>
          <p:cNvSpPr txBox="1"/>
          <p:nvPr/>
        </p:nvSpPr>
        <p:spPr>
          <a:xfrm>
            <a:off x="2704011" y="2083526"/>
            <a:ext cx="184731" cy="369332"/>
          </a:xfrm>
          <a:prstGeom prst="rect">
            <a:avLst/>
          </a:prstGeom>
          <a:noFill/>
        </p:spPr>
        <p:txBody>
          <a:bodyPr wrap="none" rtlCol="0">
            <a:spAutoFit/>
          </a:bodyPr>
          <a:lstStyle/>
          <a:p>
            <a:endParaRPr lang="sk-SK" dirty="0"/>
          </a:p>
        </p:txBody>
      </p:sp>
    </p:spTree>
    <p:extLst>
      <p:ext uri="{BB962C8B-B14F-4D97-AF65-F5344CB8AC3E}">
        <p14:creationId xmlns:p14="http://schemas.microsoft.com/office/powerpoint/2010/main" val="423664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25C263-ACA1-C5CF-BAA8-C744BF848398}"/>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 name="Podnadpis 2">
            <a:extLst>
              <a:ext uri="{FF2B5EF4-FFF2-40B4-BE49-F238E27FC236}">
                <a16:creationId xmlns:a16="http://schemas.microsoft.com/office/drawing/2014/main" id="{5199FA42-F7CC-AA88-6672-75FD708786F2}"/>
              </a:ext>
            </a:extLst>
          </p:cNvPr>
          <p:cNvSpPr txBox="1">
            <a:spLocks/>
          </p:cNvSpPr>
          <p:nvPr/>
        </p:nvSpPr>
        <p:spPr>
          <a:xfrm>
            <a:off x="1179226" y="787184"/>
            <a:ext cx="9833548" cy="1325563"/>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buNone/>
            </a:pPr>
            <a:r>
              <a:rPr lang="en-US" sz="3600" b="1" kern="1200" dirty="0">
                <a:effectLst/>
                <a:latin typeface="+mj-lt"/>
                <a:ea typeface="+mj-ea"/>
                <a:cs typeface="+mj-cs"/>
              </a:rPr>
              <a:t>SLUŠNÁ ŽILINA</a:t>
            </a:r>
          </a:p>
        </p:txBody>
      </p:sp>
      <p:grpSp>
        <p:nvGrpSpPr>
          <p:cNvPr id="10" name="Group 15">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7" name="Freeform: Shape 16">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BlokTextu 5">
            <a:extLst>
              <a:ext uri="{FF2B5EF4-FFF2-40B4-BE49-F238E27FC236}">
                <a16:creationId xmlns:a16="http://schemas.microsoft.com/office/drawing/2014/main" id="{F37B721F-037A-07F2-F11B-ADDFCA03C774}"/>
              </a:ext>
            </a:extLst>
          </p:cNvPr>
          <p:cNvSpPr txBox="1"/>
          <p:nvPr/>
        </p:nvSpPr>
        <p:spPr>
          <a:xfrm>
            <a:off x="1179226" y="3329677"/>
            <a:ext cx="9833548" cy="3219565"/>
          </a:xfrm>
          <a:prstGeom prst="rect">
            <a:avLst/>
          </a:prstGeom>
        </p:spPr>
        <p:txBody>
          <a:bodyPr vert="horz" lIns="91440" tIns="45720" rIns="91440" bIns="45720" rtlCol="0">
            <a:normAutofit fontScale="92500" lnSpcReduction="10000"/>
          </a:bodyPr>
          <a:lstStyle/>
          <a:p>
            <a:pPr fontAlgn="t">
              <a:lnSpc>
                <a:spcPct val="90000"/>
              </a:lnSpc>
              <a:spcAft>
                <a:spcPts val="600"/>
              </a:spcAft>
            </a:pPr>
            <a:r>
              <a:rPr lang="sk-SK" b="1" i="0" dirty="0">
                <a:effectLst/>
              </a:rPr>
              <a:t>Spoločne vytvárame kultúru rešpektu, zodpovednosti a dobrých vzťahov.</a:t>
            </a:r>
          </a:p>
          <a:p>
            <a:pPr fontAlgn="t">
              <a:lnSpc>
                <a:spcPct val="90000"/>
              </a:lnSpc>
              <a:spcAft>
                <a:spcPts val="600"/>
              </a:spcAft>
            </a:pPr>
            <a:r>
              <a:rPr lang="sk-SK" b="0" i="0" dirty="0">
                <a:effectLst/>
              </a:rPr>
              <a:t>Projekt podporuje rozvoj hodnôt a sociálnych kompetencií s cieľom budovať bezpečné, rešpektujúce a inkluzívne prostredie v školách aj v meste.</a:t>
            </a:r>
          </a:p>
          <a:p>
            <a:pPr indent="-228600" fontAlgn="t">
              <a:lnSpc>
                <a:spcPct val="90000"/>
              </a:lnSpc>
              <a:spcAft>
                <a:spcPts val="600"/>
              </a:spcAft>
              <a:buFont typeface="Arial" panose="020B0604020202020204" pitchFamily="34" charset="0"/>
              <a:buChar char="•"/>
            </a:pPr>
            <a:endParaRPr lang="sk-SK" b="0" i="0" dirty="0">
              <a:effectLst/>
            </a:endParaRPr>
          </a:p>
          <a:p>
            <a:pPr fontAlgn="t">
              <a:lnSpc>
                <a:spcPct val="90000"/>
              </a:lnSpc>
              <a:spcAft>
                <a:spcPts val="600"/>
              </a:spcAft>
            </a:pPr>
            <a:r>
              <a:rPr lang="sk-SK" b="1" i="0" dirty="0">
                <a:effectLst/>
              </a:rPr>
              <a:t>Hlavné oblasti projektu:</a:t>
            </a:r>
          </a:p>
          <a:p>
            <a:pPr marL="285750" indent="-228600" fontAlgn="t">
              <a:lnSpc>
                <a:spcPct val="90000"/>
              </a:lnSpc>
              <a:spcAft>
                <a:spcPts val="600"/>
              </a:spcAft>
              <a:buFont typeface="Arial" panose="020B0604020202020204" pitchFamily="34" charset="0"/>
              <a:buChar char="•"/>
            </a:pPr>
            <a:r>
              <a:rPr lang="sk-SK" b="0" i="0" dirty="0">
                <a:effectLst/>
              </a:rPr>
              <a:t>rozvoj vzájomného rešpektu a tolerancie,</a:t>
            </a:r>
          </a:p>
          <a:p>
            <a:pPr marL="285750" indent="-228600" fontAlgn="t">
              <a:lnSpc>
                <a:spcPct val="90000"/>
              </a:lnSpc>
              <a:spcAft>
                <a:spcPts val="600"/>
              </a:spcAft>
              <a:buFont typeface="Arial" panose="020B0604020202020204" pitchFamily="34" charset="0"/>
              <a:buChar char="•"/>
            </a:pPr>
            <a:r>
              <a:rPr lang="sk-SK" b="0" i="0" dirty="0">
                <a:effectLst/>
              </a:rPr>
              <a:t>kultivovanie slušnej komunikácie a správania,</a:t>
            </a:r>
          </a:p>
          <a:p>
            <a:pPr marL="285750" indent="-228600" fontAlgn="t">
              <a:lnSpc>
                <a:spcPct val="90000"/>
              </a:lnSpc>
              <a:spcAft>
                <a:spcPts val="600"/>
              </a:spcAft>
              <a:buFont typeface="Arial" panose="020B0604020202020204" pitchFamily="34" charset="0"/>
              <a:buChar char="•"/>
            </a:pPr>
            <a:r>
              <a:rPr lang="sk-SK" b="0" i="0" dirty="0">
                <a:effectLst/>
              </a:rPr>
              <a:t>prevencia šikany, </a:t>
            </a:r>
            <a:r>
              <a:rPr lang="sk-SK" b="0" i="0" dirty="0" err="1">
                <a:effectLst/>
              </a:rPr>
              <a:t>kyberšikany</a:t>
            </a:r>
            <a:r>
              <a:rPr lang="sk-SK" b="0" i="0" dirty="0">
                <a:effectLst/>
              </a:rPr>
              <a:t> a rizikového správania,</a:t>
            </a:r>
          </a:p>
          <a:p>
            <a:pPr marL="285750" indent="-228600" fontAlgn="t">
              <a:lnSpc>
                <a:spcPct val="90000"/>
              </a:lnSpc>
              <a:spcAft>
                <a:spcPts val="600"/>
              </a:spcAft>
              <a:buFont typeface="Arial" panose="020B0604020202020204" pitchFamily="34" charset="0"/>
              <a:buChar char="•"/>
            </a:pPr>
            <a:r>
              <a:rPr lang="sk-SK" b="0" i="0" dirty="0">
                <a:effectLst/>
              </a:rPr>
              <a:t>podpora empatie, solidarity a zodpovednosti,</a:t>
            </a:r>
          </a:p>
          <a:p>
            <a:pPr marL="285750" indent="-228600" fontAlgn="t">
              <a:lnSpc>
                <a:spcPct val="90000"/>
              </a:lnSpc>
              <a:spcAft>
                <a:spcPts val="600"/>
              </a:spcAft>
              <a:buFont typeface="Arial" panose="020B0604020202020204" pitchFamily="34" charset="0"/>
              <a:buChar char="•"/>
            </a:pPr>
            <a:r>
              <a:rPr lang="sk-SK" b="0" i="0" dirty="0">
                <a:effectLst/>
              </a:rPr>
              <a:t>posilňovanie pozitívnych vzťahov </a:t>
            </a:r>
          </a:p>
          <a:p>
            <a:pPr marL="285750" indent="-228600" fontAlgn="t">
              <a:lnSpc>
                <a:spcPct val="90000"/>
              </a:lnSpc>
              <a:spcAft>
                <a:spcPts val="600"/>
              </a:spcAft>
              <a:buFont typeface="Arial" panose="020B0604020202020204" pitchFamily="34" charset="0"/>
              <a:buChar char="•"/>
            </a:pPr>
            <a:r>
              <a:rPr lang="sk-SK" b="0" i="0" dirty="0">
                <a:effectLst/>
              </a:rPr>
              <a:t>rozvoj občianskej angažovanosti a spolupatričnosti k mestu.</a:t>
            </a:r>
          </a:p>
          <a:p>
            <a:pPr indent="-228600">
              <a:lnSpc>
                <a:spcPct val="90000"/>
              </a:lnSpc>
              <a:spcAft>
                <a:spcPts val="600"/>
              </a:spcAft>
              <a:buFont typeface="Arial" panose="020B0604020202020204" pitchFamily="34" charset="0"/>
              <a:buChar char="•"/>
            </a:pPr>
            <a:endParaRPr lang="en-US" sz="1100" dirty="0">
              <a:solidFill>
                <a:schemeClr val="tx2"/>
              </a:solidFill>
            </a:endParaRPr>
          </a:p>
          <a:p>
            <a:pPr indent="-228600">
              <a:lnSpc>
                <a:spcPct val="90000"/>
              </a:lnSpc>
              <a:spcAft>
                <a:spcPts val="600"/>
              </a:spcAft>
              <a:buFont typeface="Arial" panose="020B0604020202020204" pitchFamily="34" charset="0"/>
              <a:buChar char="•"/>
            </a:pPr>
            <a:endParaRPr lang="en-US" sz="1100" dirty="0">
              <a:solidFill>
                <a:schemeClr val="tx2"/>
              </a:solidFill>
            </a:endParaRPr>
          </a:p>
        </p:txBody>
      </p:sp>
      <p:grpSp>
        <p:nvGrpSpPr>
          <p:cNvPr id="22" name="Group 21">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23" name="Freeform: Shape 22">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BlokTextu 1">
            <a:extLst>
              <a:ext uri="{FF2B5EF4-FFF2-40B4-BE49-F238E27FC236}">
                <a16:creationId xmlns:a16="http://schemas.microsoft.com/office/drawing/2014/main" id="{3D7414E2-A870-FC54-E0A5-3D816A3D5C43}"/>
              </a:ext>
            </a:extLst>
          </p:cNvPr>
          <p:cNvSpPr txBox="1"/>
          <p:nvPr/>
        </p:nvSpPr>
        <p:spPr>
          <a:xfrm>
            <a:off x="1179226" y="2890979"/>
            <a:ext cx="9833548" cy="269397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dirty="0">
              <a:solidFill>
                <a:schemeClr val="tx2"/>
              </a:solidFill>
            </a:endParaRPr>
          </a:p>
        </p:txBody>
      </p:sp>
      <p:sp>
        <p:nvSpPr>
          <p:cNvPr id="3" name="BlokTextu 2">
            <a:extLst>
              <a:ext uri="{FF2B5EF4-FFF2-40B4-BE49-F238E27FC236}">
                <a16:creationId xmlns:a16="http://schemas.microsoft.com/office/drawing/2014/main" id="{9F23665B-FBC0-E7BC-3AEA-C8EFE73ABF8E}"/>
              </a:ext>
            </a:extLst>
          </p:cNvPr>
          <p:cNvSpPr txBox="1"/>
          <p:nvPr/>
        </p:nvSpPr>
        <p:spPr>
          <a:xfrm>
            <a:off x="2704011" y="2083526"/>
            <a:ext cx="184731" cy="369332"/>
          </a:xfrm>
          <a:prstGeom prst="rect">
            <a:avLst/>
          </a:prstGeom>
          <a:noFill/>
        </p:spPr>
        <p:txBody>
          <a:bodyPr wrap="none" rtlCol="0">
            <a:spAutoFit/>
          </a:bodyPr>
          <a:lstStyle/>
          <a:p>
            <a:endParaRPr lang="sk-SK" dirty="0"/>
          </a:p>
        </p:txBody>
      </p:sp>
    </p:spTree>
    <p:extLst>
      <p:ext uri="{BB962C8B-B14F-4D97-AF65-F5344CB8AC3E}">
        <p14:creationId xmlns:p14="http://schemas.microsoft.com/office/powerpoint/2010/main" val="147344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25C263-ACA1-C5CF-BAA8-C744BF848398}"/>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 name="Podnadpis 2">
            <a:extLst>
              <a:ext uri="{FF2B5EF4-FFF2-40B4-BE49-F238E27FC236}">
                <a16:creationId xmlns:a16="http://schemas.microsoft.com/office/drawing/2014/main" id="{5199FA42-F7CC-AA88-6672-75FD708786F2}"/>
              </a:ext>
            </a:extLst>
          </p:cNvPr>
          <p:cNvSpPr txBox="1">
            <a:spLocks/>
          </p:cNvSpPr>
          <p:nvPr/>
        </p:nvSpPr>
        <p:spPr>
          <a:xfrm>
            <a:off x="1179226" y="183922"/>
            <a:ext cx="9833548" cy="1325563"/>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buNone/>
            </a:pPr>
            <a:r>
              <a:rPr lang="en-US" sz="3600" b="1" kern="1200" dirty="0">
                <a:effectLst/>
                <a:latin typeface="+mj-lt"/>
                <a:ea typeface="+mj-ea"/>
                <a:cs typeface="+mj-cs"/>
              </a:rPr>
              <a:t>BEZPEČNOSŤ NA ŠKOLÁCH</a:t>
            </a:r>
          </a:p>
        </p:txBody>
      </p:sp>
      <p:grpSp>
        <p:nvGrpSpPr>
          <p:cNvPr id="42" name="Group 4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43" name="Freeform: Shape 4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BlokTextu 1">
            <a:extLst>
              <a:ext uri="{FF2B5EF4-FFF2-40B4-BE49-F238E27FC236}">
                <a16:creationId xmlns:a16="http://schemas.microsoft.com/office/drawing/2014/main" id="{3D7414E2-A870-FC54-E0A5-3D816A3D5C43}"/>
              </a:ext>
            </a:extLst>
          </p:cNvPr>
          <p:cNvSpPr txBox="1"/>
          <p:nvPr/>
        </p:nvSpPr>
        <p:spPr>
          <a:xfrm>
            <a:off x="799924" y="2343510"/>
            <a:ext cx="10212850" cy="4550509"/>
          </a:xfrm>
          <a:prstGeom prst="rect">
            <a:avLst/>
          </a:prstGeom>
        </p:spPr>
        <p:txBody>
          <a:bodyPr vert="horz" lIns="91440" tIns="45720" rIns="91440" bIns="45720" rtlCol="0">
            <a:normAutofit fontScale="92500" lnSpcReduction="10000"/>
          </a:bodyPr>
          <a:lstStyle/>
          <a:p>
            <a:pPr fontAlgn="t">
              <a:lnSpc>
                <a:spcPct val="90000"/>
              </a:lnSpc>
            </a:pPr>
            <a:r>
              <a:rPr lang="sk-SK" sz="1700" b="1" i="0" dirty="0">
                <a:effectLst/>
              </a:rPr>
              <a:t>Pripravenosť škôl na krízové situácie</a:t>
            </a:r>
          </a:p>
          <a:p>
            <a:pPr fontAlgn="t">
              <a:lnSpc>
                <a:spcPct val="90000"/>
              </a:lnSpc>
            </a:pPr>
            <a:r>
              <a:rPr lang="sk-SK" sz="1700" b="0" i="0" dirty="0">
                <a:effectLst/>
              </a:rPr>
              <a:t>Mesto Žilina v spolupráci s Mestskou políciou realizuje projekt zameraný na ochranu tzv. mäkkých cieľov a zvyšovanie bezpečnosti školského prostredia.</a:t>
            </a:r>
          </a:p>
          <a:p>
            <a:pPr marL="285750" indent="-228600" fontAlgn="t">
              <a:lnSpc>
                <a:spcPct val="90000"/>
              </a:lnSpc>
              <a:buFont typeface="Arial" panose="020B0604020202020204" pitchFamily="34" charset="0"/>
              <a:buChar char="•"/>
            </a:pPr>
            <a:r>
              <a:rPr lang="sk-SK" sz="1700" b="0" i="0" dirty="0">
                <a:effectLst/>
              </a:rPr>
              <a:t>teoretické a praktické školenia pre zamestnancov škôl,</a:t>
            </a:r>
          </a:p>
          <a:p>
            <a:pPr marL="285750" indent="-228600" fontAlgn="t">
              <a:lnSpc>
                <a:spcPct val="90000"/>
              </a:lnSpc>
              <a:buFont typeface="Arial" panose="020B0604020202020204" pitchFamily="34" charset="0"/>
              <a:buChar char="•"/>
            </a:pPr>
            <a:r>
              <a:rPr lang="sk-SK" sz="1700" b="0" i="0" dirty="0">
                <a:effectLst/>
              </a:rPr>
              <a:t>nácvik správnych postupov pri krízových a mimoriadnych situáciách,</a:t>
            </a:r>
          </a:p>
          <a:p>
            <a:pPr marL="285750" indent="-228600" fontAlgn="t">
              <a:lnSpc>
                <a:spcPct val="90000"/>
              </a:lnSpc>
              <a:buFont typeface="Arial" panose="020B0604020202020204" pitchFamily="34" charset="0"/>
              <a:buChar char="•"/>
            </a:pPr>
            <a:r>
              <a:rPr lang="sk-SK" sz="1700" b="0" i="0" dirty="0">
                <a:effectLst/>
              </a:rPr>
              <a:t>do projektu sú zapojené všetky školy v zriaďovateľskej pôsobnosti mesta.</a:t>
            </a:r>
          </a:p>
          <a:p>
            <a:pPr indent="-228600" fontAlgn="t">
              <a:lnSpc>
                <a:spcPct val="90000"/>
              </a:lnSpc>
              <a:buFont typeface="Arial" panose="020B0604020202020204" pitchFamily="34" charset="0"/>
              <a:buChar char="•"/>
            </a:pPr>
            <a:endParaRPr lang="sk-SK" sz="1700" b="0" i="0" dirty="0">
              <a:effectLst/>
            </a:endParaRPr>
          </a:p>
          <a:p>
            <a:pPr indent="-228600" fontAlgn="t">
              <a:lnSpc>
                <a:spcPct val="90000"/>
              </a:lnSpc>
              <a:buFont typeface="Arial" panose="020B0604020202020204" pitchFamily="34" charset="0"/>
              <a:buChar char="•"/>
            </a:pPr>
            <a:endParaRPr lang="sk-SK" sz="1700" b="0" i="0" dirty="0">
              <a:effectLst/>
            </a:endParaRPr>
          </a:p>
          <a:p>
            <a:pPr fontAlgn="t">
              <a:lnSpc>
                <a:spcPct val="90000"/>
              </a:lnSpc>
            </a:pPr>
            <a:r>
              <a:rPr lang="sk-SK" sz="1700" b="1" i="0" dirty="0">
                <a:effectLst/>
              </a:rPr>
              <a:t>Technické a organizačné bezpečnostné opatrenia:</a:t>
            </a:r>
          </a:p>
          <a:p>
            <a:pPr marL="285750" indent="-228600" fontAlgn="t">
              <a:lnSpc>
                <a:spcPct val="90000"/>
              </a:lnSpc>
              <a:buFont typeface="Arial" panose="020B0604020202020204" pitchFamily="34" charset="0"/>
              <a:buChar char="•"/>
            </a:pPr>
            <a:r>
              <a:rPr lang="sk-SK" sz="1700" b="0" i="0" dirty="0">
                <a:effectLst/>
              </a:rPr>
              <a:t>uzamknuté vstupy do školských budov,</a:t>
            </a:r>
          </a:p>
          <a:p>
            <a:pPr marL="285750" indent="-228600" fontAlgn="t">
              <a:lnSpc>
                <a:spcPct val="90000"/>
              </a:lnSpc>
              <a:buFont typeface="Arial" panose="020B0604020202020204" pitchFamily="34" charset="0"/>
              <a:buChar char="•"/>
            </a:pPr>
            <a:r>
              <a:rPr lang="sk-SK" sz="1700" b="0" i="0" dirty="0">
                <a:effectLst/>
              </a:rPr>
              <a:t>kamerové monitorovacie systémy,</a:t>
            </a:r>
          </a:p>
          <a:p>
            <a:pPr marL="285750" indent="-228600" fontAlgn="t">
              <a:lnSpc>
                <a:spcPct val="90000"/>
              </a:lnSpc>
              <a:buFont typeface="Arial" panose="020B0604020202020204" pitchFamily="34" charset="0"/>
              <a:buChar char="•"/>
            </a:pPr>
            <a:r>
              <a:rPr lang="sk-SK" sz="1700" b="0" i="0" dirty="0">
                <a:effectLst/>
              </a:rPr>
              <a:t>zriadené a posilnené vrátnice,</a:t>
            </a:r>
          </a:p>
          <a:p>
            <a:pPr marL="285750" indent="-228600" fontAlgn="t">
              <a:lnSpc>
                <a:spcPct val="90000"/>
              </a:lnSpc>
              <a:buFont typeface="Arial" panose="020B0604020202020204" pitchFamily="34" charset="0"/>
              <a:buChar char="•"/>
            </a:pPr>
            <a:r>
              <a:rPr lang="sk-SK" sz="1700" b="0" i="0" dirty="0">
                <a:effectLst/>
              </a:rPr>
              <a:t>kontrola vstupu do školských objektov.</a:t>
            </a:r>
          </a:p>
          <a:p>
            <a:pPr indent="-228600" fontAlgn="t">
              <a:lnSpc>
                <a:spcPct val="90000"/>
              </a:lnSpc>
              <a:buFont typeface="Arial" panose="020B0604020202020204" pitchFamily="34" charset="0"/>
              <a:buChar char="•"/>
            </a:pPr>
            <a:endParaRPr lang="sk-SK" sz="1700" b="0" i="0" dirty="0">
              <a:effectLst/>
            </a:endParaRPr>
          </a:p>
          <a:p>
            <a:pPr indent="-228600" fontAlgn="t">
              <a:lnSpc>
                <a:spcPct val="90000"/>
              </a:lnSpc>
              <a:buFont typeface="Arial" panose="020B0604020202020204" pitchFamily="34" charset="0"/>
              <a:buChar char="•"/>
            </a:pPr>
            <a:endParaRPr lang="sk-SK" sz="1700" b="0" i="0" dirty="0">
              <a:effectLst/>
            </a:endParaRPr>
          </a:p>
          <a:p>
            <a:pPr fontAlgn="t">
              <a:lnSpc>
                <a:spcPct val="90000"/>
              </a:lnSpc>
            </a:pPr>
            <a:r>
              <a:rPr lang="sk-SK" sz="1700" b="1" i="0" dirty="0">
                <a:effectLst/>
              </a:rPr>
              <a:t>Spolupráca s odbornými partnermi</a:t>
            </a:r>
          </a:p>
          <a:p>
            <a:pPr fontAlgn="t">
              <a:lnSpc>
                <a:spcPct val="90000"/>
              </a:lnSpc>
            </a:pPr>
            <a:r>
              <a:rPr lang="sk-SK" sz="1700" b="0" i="0" dirty="0">
                <a:effectLst/>
              </a:rPr>
              <a:t>Mesto dlhodobo spolupracuje s Ministerstvom vnútra SR, ÚPSVaR a ďalšími odbornými inštitúciami pri vzdelávaní pedagogických zamestnancov a vedenia škôl v oblastiach:</a:t>
            </a:r>
          </a:p>
          <a:p>
            <a:pPr marL="285750" indent="-228600" fontAlgn="t">
              <a:lnSpc>
                <a:spcPct val="90000"/>
              </a:lnSpc>
              <a:buFont typeface="Arial" panose="020B0604020202020204" pitchFamily="34" charset="0"/>
              <a:buChar char="•"/>
            </a:pPr>
            <a:r>
              <a:rPr lang="sk-SK" sz="1700" b="0" i="0" dirty="0">
                <a:effectLst/>
              </a:rPr>
              <a:t>prevencie sociálno-patologických javov,</a:t>
            </a:r>
          </a:p>
          <a:p>
            <a:pPr marL="285750" indent="-228600" fontAlgn="t">
              <a:lnSpc>
                <a:spcPct val="90000"/>
              </a:lnSpc>
              <a:buFont typeface="Arial" panose="020B0604020202020204" pitchFamily="34" charset="0"/>
              <a:buChar char="•"/>
            </a:pPr>
            <a:r>
              <a:rPr lang="sk-SK" sz="1700" b="0" i="0" dirty="0">
                <a:effectLst/>
              </a:rPr>
              <a:t>ochrany detí a mladých ľudí,</a:t>
            </a:r>
          </a:p>
          <a:p>
            <a:pPr marL="285750" indent="-228600" fontAlgn="t">
              <a:lnSpc>
                <a:spcPct val="90000"/>
              </a:lnSpc>
              <a:buFont typeface="Arial" panose="020B0604020202020204" pitchFamily="34" charset="0"/>
              <a:buChar char="•"/>
            </a:pPr>
            <a:r>
              <a:rPr lang="sk-SK" sz="1700" b="0" i="0" dirty="0">
                <a:effectLst/>
              </a:rPr>
              <a:t>riešenia rizikových a krízových situácií,</a:t>
            </a:r>
          </a:p>
          <a:p>
            <a:pPr marL="285750" indent="-228600" fontAlgn="t">
              <a:lnSpc>
                <a:spcPct val="90000"/>
              </a:lnSpc>
              <a:buFont typeface="Arial" panose="020B0604020202020204" pitchFamily="34" charset="0"/>
              <a:buChar char="•"/>
            </a:pPr>
            <a:r>
              <a:rPr lang="sk-SK" sz="1700" b="0" i="0" dirty="0">
                <a:effectLst/>
              </a:rPr>
              <a:t>bezpečnosti školského prostredia.</a:t>
            </a:r>
          </a:p>
          <a:p>
            <a:pPr indent="-228600">
              <a:lnSpc>
                <a:spcPct val="90000"/>
              </a:lnSpc>
              <a:spcAft>
                <a:spcPts val="600"/>
              </a:spcAft>
              <a:buFont typeface="Arial" panose="020B0604020202020204" pitchFamily="34" charset="0"/>
              <a:buChar char="•"/>
            </a:pPr>
            <a:endParaRPr lang="en-US" sz="700" dirty="0">
              <a:solidFill>
                <a:schemeClr val="tx2"/>
              </a:solidFill>
            </a:endParaRPr>
          </a:p>
        </p:txBody>
      </p:sp>
      <p:grpSp>
        <p:nvGrpSpPr>
          <p:cNvPr id="48" name="Group 4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49" name="Freeform: Shape 4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BlokTextu 3">
            <a:extLst>
              <a:ext uri="{FF2B5EF4-FFF2-40B4-BE49-F238E27FC236}">
                <a16:creationId xmlns:a16="http://schemas.microsoft.com/office/drawing/2014/main" id="{1D3F2E7F-375D-EFB4-1808-FE1720CEF9F0}"/>
              </a:ext>
            </a:extLst>
          </p:cNvPr>
          <p:cNvSpPr txBox="1"/>
          <p:nvPr/>
        </p:nvSpPr>
        <p:spPr>
          <a:xfrm>
            <a:off x="804671" y="2827419"/>
            <a:ext cx="10204705" cy="3227626"/>
          </a:xfrm>
          <a:prstGeom prst="rect">
            <a:avLst/>
          </a:prstGeom>
        </p:spPr>
        <p:txBody>
          <a:bodyPr vert="horz" lIns="91440" tIns="45720" rIns="91440" bIns="45720" rtlCol="0" anchor="ctr">
            <a:normAutofit/>
          </a:bodyPr>
          <a:lstStyle/>
          <a:p>
            <a:pPr>
              <a:lnSpc>
                <a:spcPct val="90000"/>
              </a:lnSpc>
              <a:spcAft>
                <a:spcPts val="600"/>
              </a:spcAft>
            </a:pPr>
            <a:endParaRPr lang="sk-SK" dirty="0"/>
          </a:p>
        </p:txBody>
      </p:sp>
      <p:sp>
        <p:nvSpPr>
          <p:cNvPr id="3" name="BlokTextu 2">
            <a:extLst>
              <a:ext uri="{FF2B5EF4-FFF2-40B4-BE49-F238E27FC236}">
                <a16:creationId xmlns:a16="http://schemas.microsoft.com/office/drawing/2014/main" id="{9F23665B-FBC0-E7BC-3AEA-C8EFE73ABF8E}"/>
              </a:ext>
            </a:extLst>
          </p:cNvPr>
          <p:cNvSpPr txBox="1"/>
          <p:nvPr/>
        </p:nvSpPr>
        <p:spPr>
          <a:xfrm>
            <a:off x="2704011" y="2083526"/>
            <a:ext cx="184731" cy="369332"/>
          </a:xfrm>
          <a:prstGeom prst="rect">
            <a:avLst/>
          </a:prstGeom>
          <a:noFill/>
        </p:spPr>
        <p:txBody>
          <a:bodyPr wrap="none" rtlCol="0">
            <a:spAutoFit/>
          </a:bodyPr>
          <a:lstStyle/>
          <a:p>
            <a:endParaRPr lang="sk-SK" dirty="0"/>
          </a:p>
        </p:txBody>
      </p:sp>
    </p:spTree>
    <p:extLst>
      <p:ext uri="{BB962C8B-B14F-4D97-AF65-F5344CB8AC3E}">
        <p14:creationId xmlns:p14="http://schemas.microsoft.com/office/powerpoint/2010/main" val="257693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53D16D9-A3C1-46BF-07BD-E7AA090262D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8086AEC-04C2-4BC4-BFB8-0135965C7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0C3BE3F-B8A9-4DC9-A867-EC91736FA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CA2F3D1-53F2-478B-949B-6D4EA2E4E4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55386"/>
            <a:ext cx="5378624" cy="6402614"/>
            <a:chOff x="-19221" y="197691"/>
            <a:chExt cx="5378624" cy="6402614"/>
          </a:xfrm>
        </p:grpSpPr>
        <p:sp>
          <p:nvSpPr>
            <p:cNvPr id="13" name="Freeform: Shape 12">
              <a:extLst>
                <a:ext uri="{FF2B5EF4-FFF2-40B4-BE49-F238E27FC236}">
                  <a16:creationId xmlns:a16="http://schemas.microsoft.com/office/drawing/2014/main" id="{6E53A4EE-6F9B-4EC8-9840-708F509D9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CD8289AA-777C-4230-BABC-203458BF6C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9D76777-71BF-4FFF-B568-E58E46EB1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72CDCD53-6393-431A-9E75-109BC83622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A62198F-7D76-4A2A-9669-40E5E8A3C8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97691"/>
              <a:ext cx="5378623" cy="6402614"/>
            </a:xfrm>
            <a:custGeom>
              <a:avLst/>
              <a:gdLst>
                <a:gd name="connsiteX0" fmla="*/ 2220349 w 5378623"/>
                <a:gd name="connsiteY0" fmla="*/ 67 h 6402614"/>
                <a:gd name="connsiteX1" fmla="*/ 3018161 w 5378623"/>
                <a:gd name="connsiteY1" fmla="*/ 108191 h 6402614"/>
                <a:gd name="connsiteX2" fmla="*/ 5265831 w 5378623"/>
                <a:gd name="connsiteY2" fmla="*/ 4066338 h 6402614"/>
                <a:gd name="connsiteX3" fmla="*/ 2912752 w 5378623"/>
                <a:gd name="connsiteY3" fmla="*/ 6386691 h 6402614"/>
                <a:gd name="connsiteX4" fmla="*/ 2840648 w 5378623"/>
                <a:gd name="connsiteY4" fmla="*/ 6402614 h 6402614"/>
                <a:gd name="connsiteX5" fmla="*/ 1474249 w 5378623"/>
                <a:gd name="connsiteY5" fmla="*/ 6402614 h 6402614"/>
                <a:gd name="connsiteX6" fmla="*/ 1340218 w 5378623"/>
                <a:gd name="connsiteY6" fmla="*/ 6370360 h 6402614"/>
                <a:gd name="connsiteX7" fmla="*/ 204687 w 5378623"/>
                <a:gd name="connsiteY7" fmla="*/ 5802379 h 6402614"/>
                <a:gd name="connsiteX8" fmla="*/ 0 w 5378623"/>
                <a:gd name="connsiteY8" fmla="*/ 5624181 h 6402614"/>
                <a:gd name="connsiteX9" fmla="*/ 0 w 5378623"/>
                <a:gd name="connsiteY9" fmla="*/ 5197118 h 6402614"/>
                <a:gd name="connsiteX10" fmla="*/ 120950 w 5378623"/>
                <a:gd name="connsiteY10" fmla="*/ 5327736 h 6402614"/>
                <a:gd name="connsiteX11" fmla="*/ 553277 w 5378623"/>
                <a:gd name="connsiteY11" fmla="*/ 5674143 h 6402614"/>
                <a:gd name="connsiteX12" fmla="*/ 1048951 w 5378623"/>
                <a:gd name="connsiteY12" fmla="*/ 5913372 h 6402614"/>
                <a:gd name="connsiteX13" fmla="*/ 1114406 w 5378623"/>
                <a:gd name="connsiteY13" fmla="*/ 5935664 h 6402614"/>
                <a:gd name="connsiteX14" fmla="*/ 1180375 w 5378623"/>
                <a:gd name="connsiteY14" fmla="*/ 5956470 h 6402614"/>
                <a:gd name="connsiteX15" fmla="*/ 1247107 w 5378623"/>
                <a:gd name="connsiteY15" fmla="*/ 5975278 h 6402614"/>
                <a:gd name="connsiteX16" fmla="*/ 1313053 w 5378623"/>
                <a:gd name="connsiteY16" fmla="*/ 5991905 h 6402614"/>
                <a:gd name="connsiteX17" fmla="*/ 1578771 w 5378623"/>
                <a:gd name="connsiteY17" fmla="*/ 6035400 h 6402614"/>
                <a:gd name="connsiteX18" fmla="*/ 2116969 w 5378623"/>
                <a:gd name="connsiteY18" fmla="*/ 6005033 h 6402614"/>
                <a:gd name="connsiteX19" fmla="*/ 2648341 w 5378623"/>
                <a:gd name="connsiteY19" fmla="*/ 5837212 h 6402614"/>
                <a:gd name="connsiteX20" fmla="*/ 3166862 w 5378623"/>
                <a:gd name="connsiteY20" fmla="*/ 5582136 h 6402614"/>
                <a:gd name="connsiteX21" fmla="*/ 3295551 w 5378623"/>
                <a:gd name="connsiteY21" fmla="*/ 5510900 h 6402614"/>
                <a:gd name="connsiteX22" fmla="*/ 3426292 w 5378623"/>
                <a:gd name="connsiteY22" fmla="*/ 5437546 h 6402614"/>
                <a:gd name="connsiteX23" fmla="*/ 3693498 w 5378623"/>
                <a:gd name="connsiteY23" fmla="*/ 5296779 h 6402614"/>
                <a:gd name="connsiteX24" fmla="*/ 3957511 w 5378623"/>
                <a:gd name="connsiteY24" fmla="*/ 5162806 h 6402614"/>
                <a:gd name="connsiteX25" fmla="*/ 4212170 w 5378623"/>
                <a:gd name="connsiteY25" fmla="*/ 5024936 h 6402614"/>
                <a:gd name="connsiteX26" fmla="*/ 4449651 w 5378623"/>
                <a:gd name="connsiteY26" fmla="*/ 4870986 h 6402614"/>
                <a:gd name="connsiteX27" fmla="*/ 4659728 w 5378623"/>
                <a:gd name="connsiteY27" fmla="*/ 4689640 h 6402614"/>
                <a:gd name="connsiteX28" fmla="*/ 4830457 w 5378623"/>
                <a:gd name="connsiteY28" fmla="*/ 4472596 h 6402614"/>
                <a:gd name="connsiteX29" fmla="*/ 4955705 w 5378623"/>
                <a:gd name="connsiteY29" fmla="*/ 4222268 h 6402614"/>
                <a:gd name="connsiteX30" fmla="*/ 4968352 w 5378623"/>
                <a:gd name="connsiteY30" fmla="*/ 4189141 h 6402614"/>
                <a:gd name="connsiteX31" fmla="*/ 4979564 w 5378623"/>
                <a:gd name="connsiteY31" fmla="*/ 4155400 h 6402614"/>
                <a:gd name="connsiteX32" fmla="*/ 4990913 w 5378623"/>
                <a:gd name="connsiteY32" fmla="*/ 4121577 h 6402614"/>
                <a:gd name="connsiteX33" fmla="*/ 5000865 w 5378623"/>
                <a:gd name="connsiteY33" fmla="*/ 4086570 h 6402614"/>
                <a:gd name="connsiteX34" fmla="*/ 5020612 w 5378623"/>
                <a:gd name="connsiteY34" fmla="*/ 4016281 h 6402614"/>
                <a:gd name="connsiteX35" fmla="*/ 5030486 w 5378623"/>
                <a:gd name="connsiteY35" fmla="*/ 3981137 h 6402614"/>
                <a:gd name="connsiteX36" fmla="*/ 5035423 w 5378623"/>
                <a:gd name="connsiteY36" fmla="*/ 3963565 h 6402614"/>
                <a:gd name="connsiteX37" fmla="*/ 5039507 w 5378623"/>
                <a:gd name="connsiteY37" fmla="*/ 3945765 h 6402614"/>
                <a:gd name="connsiteX38" fmla="*/ 5071597 w 5378623"/>
                <a:gd name="connsiteY38" fmla="*/ 3802972 h 6402614"/>
                <a:gd name="connsiteX39" fmla="*/ 5096108 w 5378623"/>
                <a:gd name="connsiteY39" fmla="*/ 3658610 h 6402614"/>
                <a:gd name="connsiteX40" fmla="*/ 5113299 w 5378623"/>
                <a:gd name="connsiteY40" fmla="*/ 3512985 h 6402614"/>
                <a:gd name="connsiteX41" fmla="*/ 5115328 w 5378623"/>
                <a:gd name="connsiteY41" fmla="*/ 3494749 h 6402614"/>
                <a:gd name="connsiteX42" fmla="*/ 5116446 w 5378623"/>
                <a:gd name="connsiteY42" fmla="*/ 3476502 h 6402614"/>
                <a:gd name="connsiteX43" fmla="*/ 5118711 w 5378623"/>
                <a:gd name="connsiteY43" fmla="*/ 3439898 h 6402614"/>
                <a:gd name="connsiteX44" fmla="*/ 5123270 w 5378623"/>
                <a:gd name="connsiteY44" fmla="*/ 3366583 h 6402614"/>
                <a:gd name="connsiteX45" fmla="*/ 5121172 w 5378623"/>
                <a:gd name="connsiteY45" fmla="*/ 3072860 h 6402614"/>
                <a:gd name="connsiteX46" fmla="*/ 5119473 w 5378623"/>
                <a:gd name="connsiteY46" fmla="*/ 3036121 h 6402614"/>
                <a:gd name="connsiteX47" fmla="*/ 5116244 w 5378623"/>
                <a:gd name="connsiteY47" fmla="*/ 2999552 h 6402614"/>
                <a:gd name="connsiteX48" fmla="*/ 5109221 w 5378623"/>
                <a:gd name="connsiteY48" fmla="*/ 2926379 h 6402614"/>
                <a:gd name="connsiteX49" fmla="*/ 5089643 w 5378623"/>
                <a:gd name="connsiteY49" fmla="*/ 2780639 h 6402614"/>
                <a:gd name="connsiteX50" fmla="*/ 5084078 w 5378623"/>
                <a:gd name="connsiteY50" fmla="*/ 2744255 h 6402614"/>
                <a:gd name="connsiteX51" fmla="*/ 5077785 w 5378623"/>
                <a:gd name="connsiteY51" fmla="*/ 2708026 h 6402614"/>
                <a:gd name="connsiteX52" fmla="*/ 5063128 w 5378623"/>
                <a:gd name="connsiteY52" fmla="*/ 2636053 h 6402614"/>
                <a:gd name="connsiteX53" fmla="*/ 5047530 w 5378623"/>
                <a:gd name="connsiteY53" fmla="*/ 2564176 h 6402614"/>
                <a:gd name="connsiteX54" fmla="*/ 5028967 w 5378623"/>
                <a:gd name="connsiteY54" fmla="*/ 2493127 h 6402614"/>
                <a:gd name="connsiteX55" fmla="*/ 4822623 w 5378623"/>
                <a:gd name="connsiteY55" fmla="*/ 1944830 h 6402614"/>
                <a:gd name="connsiteX56" fmla="*/ 4108183 w 5378623"/>
                <a:gd name="connsiteY56" fmla="*/ 1038170 h 6402614"/>
                <a:gd name="connsiteX57" fmla="*/ 3638213 w 5378623"/>
                <a:gd name="connsiteY57" fmla="*/ 712395 h 6402614"/>
                <a:gd name="connsiteX58" fmla="*/ 3575480 w 5378623"/>
                <a:gd name="connsiteY58" fmla="*/ 678662 h 6402614"/>
                <a:gd name="connsiteX59" fmla="*/ 3512574 w 5378623"/>
                <a:gd name="connsiteY59" fmla="*/ 645577 h 6402614"/>
                <a:gd name="connsiteX60" fmla="*/ 3448603 w 5378623"/>
                <a:gd name="connsiteY60" fmla="*/ 614757 h 6402614"/>
                <a:gd name="connsiteX61" fmla="*/ 3416617 w 5378623"/>
                <a:gd name="connsiteY61" fmla="*/ 599347 h 6402614"/>
                <a:gd name="connsiteX62" fmla="*/ 3384352 w 5378623"/>
                <a:gd name="connsiteY62" fmla="*/ 584559 h 6402614"/>
                <a:gd name="connsiteX63" fmla="*/ 3254088 w 5378623"/>
                <a:gd name="connsiteY63" fmla="*/ 529021 h 6402614"/>
                <a:gd name="connsiteX64" fmla="*/ 3121640 w 5378623"/>
                <a:gd name="connsiteY64" fmla="*/ 479505 h 6402614"/>
                <a:gd name="connsiteX65" fmla="*/ 2987193 w 5378623"/>
                <a:gd name="connsiteY65" fmla="*/ 436176 h 6402614"/>
                <a:gd name="connsiteX66" fmla="*/ 2851296 w 5378623"/>
                <a:gd name="connsiteY66" fmla="*/ 398256 h 6402614"/>
                <a:gd name="connsiteX67" fmla="*/ 2573611 w 5378623"/>
                <a:gd name="connsiteY67" fmla="*/ 336717 h 6402614"/>
                <a:gd name="connsiteX68" fmla="*/ 2014208 w 5378623"/>
                <a:gd name="connsiteY68" fmla="*/ 276896 h 6402614"/>
                <a:gd name="connsiteX69" fmla="*/ 1457097 w 5378623"/>
                <a:gd name="connsiteY69" fmla="*/ 322828 h 6402614"/>
                <a:gd name="connsiteX70" fmla="*/ 914684 w 5378623"/>
                <a:gd name="connsiteY70" fmla="*/ 486648 h 6402614"/>
                <a:gd name="connsiteX71" fmla="*/ 848661 w 5378623"/>
                <a:gd name="connsiteY71" fmla="*/ 515093 h 6402614"/>
                <a:gd name="connsiteX72" fmla="*/ 782834 w 5378623"/>
                <a:gd name="connsiteY72" fmla="*/ 544519 h 6402614"/>
                <a:gd name="connsiteX73" fmla="*/ 717715 w 5378623"/>
                <a:gd name="connsiteY73" fmla="*/ 575988 h 6402614"/>
                <a:gd name="connsiteX74" fmla="*/ 653112 w 5378623"/>
                <a:gd name="connsiteY74" fmla="*/ 608523 h 6402614"/>
                <a:gd name="connsiteX75" fmla="*/ 406671 w 5378623"/>
                <a:gd name="connsiteY75" fmla="*/ 756246 h 6402614"/>
                <a:gd name="connsiteX76" fmla="*/ 191033 w 5378623"/>
                <a:gd name="connsiteY76" fmla="*/ 942131 h 6402614"/>
                <a:gd name="connsiteX77" fmla="*/ 143339 w 5378623"/>
                <a:gd name="connsiteY77" fmla="*/ 996006 h 6402614"/>
                <a:gd name="connsiteX78" fmla="*/ 98848 w 5378623"/>
                <a:gd name="connsiteY78" fmla="*/ 1053288 h 6402614"/>
                <a:gd name="connsiteX79" fmla="*/ 56083 w 5378623"/>
                <a:gd name="connsiteY79" fmla="*/ 1112657 h 6402614"/>
                <a:gd name="connsiteX80" fmla="*/ 14889 w 5378623"/>
                <a:gd name="connsiteY80" fmla="*/ 1173837 h 6402614"/>
                <a:gd name="connsiteX81" fmla="*/ 0 w 5378623"/>
                <a:gd name="connsiteY81" fmla="*/ 1198088 h 6402614"/>
                <a:gd name="connsiteX82" fmla="*/ 0 w 5378623"/>
                <a:gd name="connsiteY82" fmla="*/ 888809 h 6402614"/>
                <a:gd name="connsiteX83" fmla="*/ 88781 w 5378623"/>
                <a:gd name="connsiteY83" fmla="*/ 802825 h 6402614"/>
                <a:gd name="connsiteX84" fmla="*/ 2220349 w 5378623"/>
                <a:gd name="connsiteY84" fmla="*/ 67 h 640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378623" h="6402614">
                  <a:moveTo>
                    <a:pt x="2220349" y="67"/>
                  </a:moveTo>
                  <a:cubicBezTo>
                    <a:pt x="2484151" y="1784"/>
                    <a:pt x="2751801" y="36820"/>
                    <a:pt x="3018161" y="108191"/>
                  </a:cubicBezTo>
                  <a:cubicBezTo>
                    <a:pt x="4722867" y="564965"/>
                    <a:pt x="5729192" y="2337049"/>
                    <a:pt x="5265831" y="4066338"/>
                  </a:cubicBezTo>
                  <a:cubicBezTo>
                    <a:pt x="4947269" y="5255224"/>
                    <a:pt x="4017004" y="6114300"/>
                    <a:pt x="2912752" y="6386691"/>
                  </a:cubicBezTo>
                  <a:lnTo>
                    <a:pt x="2840648" y="6402614"/>
                  </a:lnTo>
                  <a:lnTo>
                    <a:pt x="1474249" y="6402614"/>
                  </a:lnTo>
                  <a:lnTo>
                    <a:pt x="1340218" y="6370360"/>
                  </a:lnTo>
                  <a:cubicBezTo>
                    <a:pt x="914042" y="6256167"/>
                    <a:pt x="531514" y="6059766"/>
                    <a:pt x="204687" y="5802379"/>
                  </a:cubicBezTo>
                  <a:lnTo>
                    <a:pt x="0" y="5624181"/>
                  </a:lnTo>
                  <a:lnTo>
                    <a:pt x="0" y="5197118"/>
                  </a:lnTo>
                  <a:lnTo>
                    <a:pt x="120950" y="5327736"/>
                  </a:lnTo>
                  <a:cubicBezTo>
                    <a:pt x="253827" y="5458395"/>
                    <a:pt x="397634" y="5575985"/>
                    <a:pt x="553277" y="5674143"/>
                  </a:cubicBezTo>
                  <a:cubicBezTo>
                    <a:pt x="708978" y="5772084"/>
                    <a:pt x="875421" y="5851690"/>
                    <a:pt x="1048951" y="5913372"/>
                  </a:cubicBezTo>
                  <a:cubicBezTo>
                    <a:pt x="1070860" y="5920750"/>
                    <a:pt x="1092382" y="5928719"/>
                    <a:pt x="1114406" y="5935664"/>
                  </a:cubicBezTo>
                  <a:lnTo>
                    <a:pt x="1180375" y="5956470"/>
                  </a:lnTo>
                  <a:lnTo>
                    <a:pt x="1247107" y="5975278"/>
                  </a:lnTo>
                  <a:cubicBezTo>
                    <a:pt x="1269462" y="5981848"/>
                    <a:pt x="1291029" y="5986236"/>
                    <a:pt x="1313053" y="5991905"/>
                  </a:cubicBezTo>
                  <a:cubicBezTo>
                    <a:pt x="1400808" y="6012869"/>
                    <a:pt x="1489584" y="6027036"/>
                    <a:pt x="1578771" y="6035400"/>
                  </a:cubicBezTo>
                  <a:cubicBezTo>
                    <a:pt x="1757312" y="6051941"/>
                    <a:pt x="1937844" y="6040152"/>
                    <a:pt x="2116969" y="6005033"/>
                  </a:cubicBezTo>
                  <a:cubicBezTo>
                    <a:pt x="2296104" y="5969454"/>
                    <a:pt x="2473717" y="5910978"/>
                    <a:pt x="2648341" y="5837212"/>
                  </a:cubicBezTo>
                  <a:cubicBezTo>
                    <a:pt x="2823148" y="5763610"/>
                    <a:pt x="2995347" y="5675863"/>
                    <a:pt x="3166862" y="5582136"/>
                  </a:cubicBezTo>
                  <a:cubicBezTo>
                    <a:pt x="3209843" y="5558645"/>
                    <a:pt x="3252667" y="5534880"/>
                    <a:pt x="3295551" y="5510900"/>
                  </a:cubicBezTo>
                  <a:lnTo>
                    <a:pt x="3426292" y="5437546"/>
                  </a:lnTo>
                  <a:cubicBezTo>
                    <a:pt x="3515217" y="5388460"/>
                    <a:pt x="3604599" y="5341930"/>
                    <a:pt x="3693498" y="5296779"/>
                  </a:cubicBezTo>
                  <a:lnTo>
                    <a:pt x="3957511" y="5162806"/>
                  </a:lnTo>
                  <a:cubicBezTo>
                    <a:pt x="4044259" y="5118005"/>
                    <a:pt x="4129592" y="5072941"/>
                    <a:pt x="4212170" y="5024936"/>
                  </a:cubicBezTo>
                  <a:cubicBezTo>
                    <a:pt x="4294563" y="4976766"/>
                    <a:pt x="4374532" y="4926554"/>
                    <a:pt x="4449651" y="4870986"/>
                  </a:cubicBezTo>
                  <a:cubicBezTo>
                    <a:pt x="4524973" y="4815937"/>
                    <a:pt x="4596075" y="4756163"/>
                    <a:pt x="4659728" y="4689640"/>
                  </a:cubicBezTo>
                  <a:cubicBezTo>
                    <a:pt x="4723566" y="4623283"/>
                    <a:pt x="4780828" y="4550758"/>
                    <a:pt x="4830457" y="4472596"/>
                  </a:cubicBezTo>
                  <a:cubicBezTo>
                    <a:pt x="4880087" y="4394434"/>
                    <a:pt x="4921716" y="4310302"/>
                    <a:pt x="4955705" y="4222268"/>
                  </a:cubicBezTo>
                  <a:lnTo>
                    <a:pt x="4968352" y="4189141"/>
                  </a:lnTo>
                  <a:lnTo>
                    <a:pt x="4979564" y="4155400"/>
                  </a:lnTo>
                  <a:lnTo>
                    <a:pt x="4990913" y="4121577"/>
                  </a:lnTo>
                  <a:cubicBezTo>
                    <a:pt x="4994441" y="4110119"/>
                    <a:pt x="4997522" y="4098194"/>
                    <a:pt x="5000865" y="4086570"/>
                  </a:cubicBezTo>
                  <a:lnTo>
                    <a:pt x="5020612" y="4016281"/>
                  </a:lnTo>
                  <a:lnTo>
                    <a:pt x="5030486" y="3981137"/>
                  </a:lnTo>
                  <a:lnTo>
                    <a:pt x="5035423" y="3963565"/>
                  </a:lnTo>
                  <a:lnTo>
                    <a:pt x="5039507" y="3945765"/>
                  </a:lnTo>
                  <a:cubicBezTo>
                    <a:pt x="5050088" y="3898175"/>
                    <a:pt x="5061308" y="3850756"/>
                    <a:pt x="5071597" y="3802972"/>
                  </a:cubicBezTo>
                  <a:lnTo>
                    <a:pt x="5096108" y="3658610"/>
                  </a:lnTo>
                  <a:cubicBezTo>
                    <a:pt x="5102684" y="3610180"/>
                    <a:pt x="5107604" y="3561536"/>
                    <a:pt x="5113299" y="3512985"/>
                  </a:cubicBezTo>
                  <a:lnTo>
                    <a:pt x="5115328" y="3494749"/>
                  </a:lnTo>
                  <a:lnTo>
                    <a:pt x="5116446" y="3476502"/>
                  </a:lnTo>
                  <a:lnTo>
                    <a:pt x="5118711" y="3439898"/>
                  </a:lnTo>
                  <a:lnTo>
                    <a:pt x="5123270" y="3366583"/>
                  </a:lnTo>
                  <a:cubicBezTo>
                    <a:pt x="5126606" y="3268829"/>
                    <a:pt x="5127431" y="3170634"/>
                    <a:pt x="5121172" y="3072860"/>
                  </a:cubicBezTo>
                  <a:lnTo>
                    <a:pt x="5119473" y="3036121"/>
                  </a:lnTo>
                  <a:cubicBezTo>
                    <a:pt x="5118968" y="3023930"/>
                    <a:pt x="5117310" y="3011778"/>
                    <a:pt x="5116244" y="2999552"/>
                  </a:cubicBezTo>
                  <a:lnTo>
                    <a:pt x="5109221" y="2926379"/>
                  </a:lnTo>
                  <a:cubicBezTo>
                    <a:pt x="5105544" y="2877404"/>
                    <a:pt x="5096760" y="2829145"/>
                    <a:pt x="5089643" y="2780639"/>
                  </a:cubicBezTo>
                  <a:lnTo>
                    <a:pt x="5084078" y="2744255"/>
                  </a:lnTo>
                  <a:cubicBezTo>
                    <a:pt x="5082420" y="2732104"/>
                    <a:pt x="5080412" y="2719974"/>
                    <a:pt x="5077785" y="2708026"/>
                  </a:cubicBezTo>
                  <a:lnTo>
                    <a:pt x="5063128" y="2636053"/>
                  </a:lnTo>
                  <a:cubicBezTo>
                    <a:pt x="5057902" y="2612048"/>
                    <a:pt x="5053511" y="2587920"/>
                    <a:pt x="5047530" y="2564176"/>
                  </a:cubicBezTo>
                  <a:lnTo>
                    <a:pt x="5028967" y="2493127"/>
                  </a:lnTo>
                  <a:cubicBezTo>
                    <a:pt x="4979424" y="2303537"/>
                    <a:pt x="4909775" y="2119458"/>
                    <a:pt x="4822623" y="1944830"/>
                  </a:cubicBezTo>
                  <a:cubicBezTo>
                    <a:pt x="4648947" y="1594931"/>
                    <a:pt x="4401749" y="1285261"/>
                    <a:pt x="4108183" y="1038170"/>
                  </a:cubicBezTo>
                  <a:cubicBezTo>
                    <a:pt x="3961444" y="914460"/>
                    <a:pt x="3803854" y="805232"/>
                    <a:pt x="3638213" y="712395"/>
                  </a:cubicBezTo>
                  <a:lnTo>
                    <a:pt x="3575480" y="678662"/>
                  </a:lnTo>
                  <a:cubicBezTo>
                    <a:pt x="3554450" y="667578"/>
                    <a:pt x="3534194" y="655311"/>
                    <a:pt x="3512574" y="645577"/>
                  </a:cubicBezTo>
                  <a:lnTo>
                    <a:pt x="3448603" y="614757"/>
                  </a:lnTo>
                  <a:lnTo>
                    <a:pt x="3416617" y="599347"/>
                  </a:lnTo>
                  <a:cubicBezTo>
                    <a:pt x="3406000" y="594185"/>
                    <a:pt x="3395413" y="588913"/>
                    <a:pt x="3384352" y="584559"/>
                  </a:cubicBezTo>
                  <a:cubicBezTo>
                    <a:pt x="3340850" y="566062"/>
                    <a:pt x="3297707" y="547083"/>
                    <a:pt x="3254088" y="529021"/>
                  </a:cubicBezTo>
                  <a:cubicBezTo>
                    <a:pt x="3209736" y="512847"/>
                    <a:pt x="3165607" y="496270"/>
                    <a:pt x="3121640" y="479505"/>
                  </a:cubicBezTo>
                  <a:lnTo>
                    <a:pt x="2987193" y="436176"/>
                  </a:lnTo>
                  <a:cubicBezTo>
                    <a:pt x="2942116" y="422708"/>
                    <a:pt x="2896575" y="410968"/>
                    <a:pt x="2851296" y="398256"/>
                  </a:cubicBezTo>
                  <a:cubicBezTo>
                    <a:pt x="2759507" y="375285"/>
                    <a:pt x="2666373" y="353923"/>
                    <a:pt x="2573611" y="336717"/>
                  </a:cubicBezTo>
                  <a:cubicBezTo>
                    <a:pt x="2387776" y="301762"/>
                    <a:pt x="2200839" y="280304"/>
                    <a:pt x="2014208" y="276896"/>
                  </a:cubicBezTo>
                  <a:cubicBezTo>
                    <a:pt x="1827605" y="273381"/>
                    <a:pt x="1641223" y="288238"/>
                    <a:pt x="1457097" y="322828"/>
                  </a:cubicBezTo>
                  <a:cubicBezTo>
                    <a:pt x="1272912" y="357634"/>
                    <a:pt x="1091595" y="413727"/>
                    <a:pt x="914684" y="486648"/>
                  </a:cubicBezTo>
                  <a:lnTo>
                    <a:pt x="848661" y="515093"/>
                  </a:lnTo>
                  <a:cubicBezTo>
                    <a:pt x="826573" y="524592"/>
                    <a:pt x="804281" y="533573"/>
                    <a:pt x="782834" y="544519"/>
                  </a:cubicBezTo>
                  <a:lnTo>
                    <a:pt x="717715" y="575988"/>
                  </a:lnTo>
                  <a:cubicBezTo>
                    <a:pt x="696005" y="586632"/>
                    <a:pt x="673986" y="596729"/>
                    <a:pt x="653112" y="608523"/>
                  </a:cubicBezTo>
                  <a:cubicBezTo>
                    <a:pt x="568070" y="653782"/>
                    <a:pt x="483901" y="700897"/>
                    <a:pt x="406671" y="756246"/>
                  </a:cubicBezTo>
                  <a:cubicBezTo>
                    <a:pt x="327441" y="809669"/>
                    <a:pt x="256836" y="872706"/>
                    <a:pt x="191033" y="942131"/>
                  </a:cubicBezTo>
                  <a:cubicBezTo>
                    <a:pt x="175048" y="959988"/>
                    <a:pt x="159064" y="977846"/>
                    <a:pt x="143339" y="996006"/>
                  </a:cubicBezTo>
                  <a:lnTo>
                    <a:pt x="98848" y="1053288"/>
                  </a:lnTo>
                  <a:cubicBezTo>
                    <a:pt x="83542" y="1072023"/>
                    <a:pt x="70312" y="1092822"/>
                    <a:pt x="56083" y="1112657"/>
                  </a:cubicBezTo>
                  <a:cubicBezTo>
                    <a:pt x="42010" y="1132765"/>
                    <a:pt x="27965" y="1152765"/>
                    <a:pt x="14889" y="1173837"/>
                  </a:cubicBezTo>
                  <a:lnTo>
                    <a:pt x="0" y="1198088"/>
                  </a:lnTo>
                  <a:lnTo>
                    <a:pt x="0" y="888809"/>
                  </a:lnTo>
                  <a:lnTo>
                    <a:pt x="88781" y="802825"/>
                  </a:lnTo>
                  <a:cubicBezTo>
                    <a:pt x="672175" y="289643"/>
                    <a:pt x="1428944" y="-5083"/>
                    <a:pt x="2220349" y="6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Nadpis 1">
            <a:extLst>
              <a:ext uri="{FF2B5EF4-FFF2-40B4-BE49-F238E27FC236}">
                <a16:creationId xmlns:a16="http://schemas.microsoft.com/office/drawing/2014/main" id="{78198F66-4209-0F50-93BE-B5A552964212}"/>
              </a:ext>
            </a:extLst>
          </p:cNvPr>
          <p:cNvSpPr>
            <a:spLocks noGrp="1"/>
          </p:cNvSpPr>
          <p:nvPr>
            <p:ph type="title"/>
          </p:nvPr>
        </p:nvSpPr>
        <p:spPr>
          <a:xfrm>
            <a:off x="804672" y="2023236"/>
            <a:ext cx="3659777" cy="2820908"/>
          </a:xfrm>
        </p:spPr>
        <p:txBody>
          <a:bodyPr>
            <a:normAutofit/>
          </a:bodyPr>
          <a:lstStyle/>
          <a:p>
            <a:r>
              <a:rPr lang="sk-SK" sz="4000" b="1" dirty="0">
                <a:solidFill>
                  <a:schemeClr val="tx2"/>
                </a:solidFill>
                <a:latin typeface="Century Gothic" panose="020B0502020202020204" pitchFamily="34" charset="0"/>
                <a:ea typeface="+mn-ea"/>
                <a:cs typeface="+mn-cs"/>
              </a:rPr>
              <a:t>   KAM SMERUJEME?</a:t>
            </a:r>
          </a:p>
        </p:txBody>
      </p:sp>
      <p:sp>
        <p:nvSpPr>
          <p:cNvPr id="11" name="Zástupný objekt pre obsah 10">
            <a:extLst>
              <a:ext uri="{FF2B5EF4-FFF2-40B4-BE49-F238E27FC236}">
                <a16:creationId xmlns:a16="http://schemas.microsoft.com/office/drawing/2014/main" id="{CB4ECC1C-B010-C1CC-F721-444D6A6FAD2D}"/>
              </a:ext>
            </a:extLst>
          </p:cNvPr>
          <p:cNvSpPr>
            <a:spLocks noGrp="1"/>
          </p:cNvSpPr>
          <p:nvPr>
            <p:ph idx="1"/>
          </p:nvPr>
        </p:nvSpPr>
        <p:spPr>
          <a:xfrm>
            <a:off x="5975177" y="754084"/>
            <a:ext cx="5733893" cy="5422880"/>
          </a:xfrm>
        </p:spPr>
        <p:txBody>
          <a:bodyPr>
            <a:normAutofit fontScale="55000" lnSpcReduction="20000"/>
          </a:bodyPr>
          <a:lstStyle/>
          <a:p>
            <a:pPr fontAlgn="t"/>
            <a:r>
              <a:rPr lang="sk-SK" sz="2900" b="1" i="0" dirty="0">
                <a:effectLst/>
              </a:rPr>
              <a:t>Zvyšovanie kvality predprimárneho a základného vzdelávania</a:t>
            </a:r>
            <a:br>
              <a:rPr lang="sk-SK" sz="2900" b="0" i="0" dirty="0">
                <a:effectLst/>
              </a:rPr>
            </a:br>
            <a:r>
              <a:rPr lang="sk-SK" sz="2900" b="0" i="0" dirty="0">
                <a:effectLst/>
              </a:rPr>
              <a:t>Podpora moderných vzdelávacích metód, rozvoja kompetencií detí a profesijného rastu pedagogických zamestnancov.</a:t>
            </a:r>
          </a:p>
          <a:p>
            <a:pPr fontAlgn="t"/>
            <a:r>
              <a:rPr lang="sk-SK" sz="2900" b="1" i="0" dirty="0">
                <a:effectLst/>
              </a:rPr>
              <a:t>Bezpečné a podnetné prostredie pre každé dieťa</a:t>
            </a:r>
            <a:br>
              <a:rPr lang="sk-SK" sz="2900" b="0" i="0" dirty="0">
                <a:effectLst/>
              </a:rPr>
            </a:br>
            <a:r>
              <a:rPr lang="sk-SK" sz="2900" b="0" i="0" dirty="0">
                <a:effectLst/>
              </a:rPr>
              <a:t>Budovanie škôl, v ktorých sa deti cítia prijaté, rešpektované a motivované rozvíjať svoj potenciál.</a:t>
            </a:r>
          </a:p>
          <a:p>
            <a:pPr fontAlgn="t"/>
            <a:r>
              <a:rPr lang="sk-SK" sz="2900" b="1" i="0" dirty="0">
                <a:effectLst/>
              </a:rPr>
              <a:t>Moderná infraštruktúra a kvalitné vybavenie škôl</a:t>
            </a:r>
            <a:br>
              <a:rPr lang="sk-SK" sz="2900" b="0" i="0" dirty="0">
                <a:effectLst/>
              </a:rPr>
            </a:br>
            <a:r>
              <a:rPr lang="sk-SK" sz="2900" b="0" i="0" dirty="0">
                <a:effectLst/>
              </a:rPr>
              <a:t>Investície do školských budov, areálov, odborných učební a priestorov podporujúcich učenie, kreativitu a spoluprácu.</a:t>
            </a:r>
          </a:p>
          <a:p>
            <a:pPr fontAlgn="t"/>
            <a:r>
              <a:rPr lang="sk-SK" sz="2900" b="1" i="0" dirty="0">
                <a:effectLst/>
              </a:rPr>
              <a:t>Inkluzívne školstvo a dostupná odborná podpora</a:t>
            </a:r>
            <a:br>
              <a:rPr lang="sk-SK" sz="2900" b="0" i="0" dirty="0">
                <a:effectLst/>
              </a:rPr>
            </a:br>
            <a:r>
              <a:rPr lang="sk-SK" sz="2900" b="0" i="0" dirty="0">
                <a:effectLst/>
              </a:rPr>
              <a:t>Rozvoj školských podporných tímov a podmienok, aby každé dieťa dostalo podporu podľa svojich potrieb.</a:t>
            </a:r>
          </a:p>
          <a:p>
            <a:pPr fontAlgn="t"/>
            <a:r>
              <a:rPr lang="sk-SK" sz="2900" b="1" i="0" dirty="0">
                <a:effectLst/>
              </a:rPr>
              <a:t>Digitálne vzdelávanie a rozvoj AI kompetencií</a:t>
            </a:r>
            <a:br>
              <a:rPr lang="sk-SK" sz="2900" b="0" i="0" dirty="0">
                <a:effectLst/>
              </a:rPr>
            </a:br>
            <a:r>
              <a:rPr lang="sk-SK" sz="2900" b="0" i="0" dirty="0">
                <a:effectLst/>
              </a:rPr>
              <a:t>Príprava detí na digitálnu budúcnosť prostredníctvom moderných technológií, kritického myslenia a zodpovedného využívania umelej inteligencie.</a:t>
            </a:r>
          </a:p>
          <a:p>
            <a:pPr fontAlgn="t"/>
            <a:r>
              <a:rPr lang="sk-SK" sz="2900" b="1" i="0" dirty="0">
                <a:effectLst/>
              </a:rPr>
              <a:t>Partnerstvo škôl, rodín a komunity</a:t>
            </a:r>
            <a:br>
              <a:rPr lang="sk-SK" sz="2900" b="0" i="0" dirty="0">
                <a:effectLst/>
              </a:rPr>
            </a:br>
            <a:r>
              <a:rPr lang="sk-SK" sz="2900" b="0" i="0" dirty="0">
                <a:effectLst/>
              </a:rPr>
              <a:t>Posilňovanie spolupráce medzi školami, rodičmi, mestom a komunitnými partnermi s cieľom vytvárať prostredie podporujúce úspech každého dieťaťa.</a:t>
            </a:r>
          </a:p>
          <a:p>
            <a:pPr fontAlgn="t"/>
            <a:r>
              <a:rPr lang="sk-SK" sz="2900" b="1" i="0" dirty="0">
                <a:effectLst/>
              </a:rPr>
              <a:t>Budovanie hodnotovej orientácie detí a mladých ľudí</a:t>
            </a:r>
            <a:r>
              <a:rPr lang="sk-SK" sz="2900" dirty="0"/>
              <a:t> </a:t>
            </a:r>
            <a:r>
              <a:rPr lang="sk-SK" sz="2900" b="0" i="0" dirty="0">
                <a:effectLst/>
              </a:rPr>
              <a:t>Rozvoj zodpovednosti, vzájomného rešpektu, empatie, solidarity, občianskej angažovanosti a zdravých medziľudských vzťahov.</a:t>
            </a:r>
          </a:p>
          <a:p>
            <a:pPr fontAlgn="t"/>
            <a:endParaRPr lang="sk-SK" sz="2800" b="0" i="0" dirty="0">
              <a:effectLst/>
              <a:latin typeface="Segoe UI" panose="020B0502040204020203" pitchFamily="34" charset="0"/>
            </a:endParaRPr>
          </a:p>
          <a:p>
            <a:endParaRPr lang="sk-SK" dirty="0"/>
          </a:p>
        </p:txBody>
      </p:sp>
    </p:spTree>
    <p:extLst>
      <p:ext uri="{BB962C8B-B14F-4D97-AF65-F5344CB8AC3E}">
        <p14:creationId xmlns:p14="http://schemas.microsoft.com/office/powerpoint/2010/main" val="125101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otív Office">
  <a:themeElements>
    <a:clrScheme name="Zelená">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4FD43F4D4D6214085BDF6F21628E94E" ma:contentTypeVersion="18" ma:contentTypeDescription="Umožňuje vytvoriť nový dokument." ma:contentTypeScope="" ma:versionID="066a6933eff884212cfb842487be75a7">
  <xsd:schema xmlns:xsd="http://www.w3.org/2001/XMLSchema" xmlns:xs="http://www.w3.org/2001/XMLSchema" xmlns:p="http://schemas.microsoft.com/office/2006/metadata/properties" xmlns:ns2="eaa7d3b1-de72-4a58-a700-becaaef3903c" xmlns:ns3="a2fd1f2b-19b3-4cad-aa8d-c87ee73e1916" targetNamespace="http://schemas.microsoft.com/office/2006/metadata/properties" ma:root="true" ma:fieldsID="096da14717a0595bdac5a4e6c0e04e45" ns2:_="" ns3:_="">
    <xsd:import namespace="eaa7d3b1-de72-4a58-a700-becaaef3903c"/>
    <xsd:import namespace="a2fd1f2b-19b3-4cad-aa8d-c87ee73e191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2:MediaServiceLocation" minOccurs="0"/>
                <xsd:element ref="ns2:MediaServiceGenerationTime" minOccurs="0"/>
                <xsd:element ref="ns2:MediaServiceEventHashCode" minOccurs="0"/>
                <xsd:element ref="ns2:MediaServiceOCR"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a7d3b1-de72-4a58-a700-becaaef390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Značky obrázka" ma:readOnly="false" ma:fieldId="{5cf76f15-5ced-4ddc-b409-7134ff3c332f}" ma:taxonomyMulti="true" ma:sspId="d7f93aba-cb36-44c1-a295-6e1c3467643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2fd1f2b-19b3-4cad-aa8d-c87ee73e1916" elementFormDefault="qualified">
    <xsd:import namespace="http://schemas.microsoft.com/office/2006/documentManagement/types"/>
    <xsd:import namespace="http://schemas.microsoft.com/office/infopath/2007/PartnerControls"/>
    <xsd:element name="SharedWithUsers" ma:index="12"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Zdieľané s podrobnosťami" ma:internalName="SharedWithDetails" ma:readOnly="true">
      <xsd:simpleType>
        <xsd:restriction base="dms:Note">
          <xsd:maxLength value="255"/>
        </xsd:restriction>
      </xsd:simpleType>
    </xsd:element>
    <xsd:element name="TaxCatchAll" ma:index="21" nillable="true" ma:displayName="Taxonomy Catch All Column" ma:hidden="true" ma:list="{2eff5887-87d3-45d7-a12e-089dbf5df37f}" ma:internalName="TaxCatchAll" ma:showField="CatchAllData" ma:web="a2fd1f2b-19b3-4cad-aa8d-c87ee73e19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2fd1f2b-19b3-4cad-aa8d-c87ee73e1916" xsi:nil="true"/>
    <lcf76f155ced4ddcb4097134ff3c332f xmlns="eaa7d3b1-de72-4a58-a700-becaaef390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A343C1-D037-403E-ACB2-8B09F9DB4A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a7d3b1-de72-4a58-a700-becaaef3903c"/>
    <ds:schemaRef ds:uri="a2fd1f2b-19b3-4cad-aa8d-c87ee73e19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261460-51CB-4C11-AD97-D497797C65BB}">
  <ds:schemaRefs>
    <ds:schemaRef ds:uri="http://schemas.microsoft.com/sharepoint/v3/contenttype/forms"/>
  </ds:schemaRefs>
</ds:datastoreItem>
</file>

<file path=customXml/itemProps3.xml><?xml version="1.0" encoding="utf-8"?>
<ds:datastoreItem xmlns:ds="http://schemas.openxmlformats.org/officeDocument/2006/customXml" ds:itemID="{1AA5584F-21C0-4199-BFB9-FCED7D403D8F}">
  <ds:schemaRefs>
    <ds:schemaRef ds:uri="http://purl.org/dc/elements/1.1/"/>
    <ds:schemaRef ds:uri="eaa7d3b1-de72-4a58-a700-becaaef3903c"/>
    <ds:schemaRef ds:uri="http://schemas.microsoft.com/office/infopath/2007/PartnerControls"/>
    <ds:schemaRef ds:uri="http://purl.org/dc/dcmitype/"/>
    <ds:schemaRef ds:uri="http://schemas.microsoft.com/office/2006/documentManagement/types"/>
    <ds:schemaRef ds:uri="a2fd1f2b-19b3-4cad-aa8d-c87ee73e1916"/>
    <ds:schemaRef ds:uri="http://purl.org/dc/term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12595</TotalTime>
  <Words>2256</Words>
  <Application>Microsoft Office PowerPoint</Application>
  <PresentationFormat>Širokouhlá</PresentationFormat>
  <Paragraphs>187</Paragraphs>
  <Slides>22</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22</vt:i4>
      </vt:variant>
    </vt:vector>
  </HeadingPairs>
  <TitlesOfParts>
    <vt:vector size="29" baseType="lpstr">
      <vt:lpstr>Aptos</vt:lpstr>
      <vt:lpstr>Arial</vt:lpstr>
      <vt:lpstr>Calibri</vt:lpstr>
      <vt:lpstr>Calibri Light</vt:lpstr>
      <vt:lpstr>Century Gothic</vt:lpstr>
      <vt:lpstr>Segoe UI</vt:lpstr>
      <vt:lpstr>Motív Office</vt:lpstr>
      <vt:lpstr>Žilina buduje moderné školstvo</vt:lpstr>
      <vt:lpstr>Prezentácia programu PowerPoint</vt:lpstr>
      <vt:lpstr>Školy a školské zariadenia v zriaďovateľskej pôsobnosti Mesta Žilina  s právnou subjektivitou</vt:lpstr>
      <vt:lpstr>   1.  Investície do škôl a školských zariadení</vt:lpstr>
      <vt:lpstr>   2.  Inovácie a moderné školstvo v Žiline  </vt:lpstr>
      <vt:lpstr>KURIKULÁRNA REFORMA</vt:lpstr>
      <vt:lpstr>   ŠPORTOVÉ TRIEDY NA ZŠ A PODPORA ŠPORTU </vt:lpstr>
      <vt:lpstr>   PROJEKT - KORČUĽOVANIE DO ŠKÔL</vt:lpstr>
      <vt:lpstr>PARTICIPATÍVNY PROJEKT – „DAJME ŽIAKOM HLAS“</vt:lpstr>
      <vt:lpstr>   ZELENÉ ŠKOLY A ENVIRONMENTÁLNA VÝCHOVA</vt:lpstr>
      <vt:lpstr>MATERSKÉ ŠKOLY  </vt:lpstr>
      <vt:lpstr>KONFERENCIA O BUDÚCNOSTI VZDELÁVANIA</vt:lpstr>
      <vt:lpstr>PODPORME ZLEPŠOVANIE MATERSKÝCH A ZÁKLADNÝCH ŠKÔL</vt:lpstr>
      <vt:lpstr>3.  Mesto ako partner riaditeľov a školských tímov</vt:lpstr>
      <vt:lpstr>4.  Podpora detí, mládeže a inklúzie   </vt:lpstr>
      <vt:lpstr>PRÁCA KOORDINÁTOROV</vt:lpstr>
      <vt:lpstr>ZÁUJMOVÉ A MIMOŠKOLSKÉ VZDELÁVANIE</vt:lpstr>
      <vt:lpstr>INKLÚZIA NA ŠKOLÁCH: ŠKOLSKÉ PODPORNÉ TÍMY </vt:lpstr>
      <vt:lpstr>Prezentácia programu PowerPoint</vt:lpstr>
      <vt:lpstr>Prezentácia programu PowerPoint</vt:lpstr>
      <vt:lpstr>Prezentácia programu PowerPoint</vt:lpstr>
      <vt:lpstr>   KAM SMERUJEME?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NÁZOV PREZENTÁCIE</dc:title>
  <dc:creator>Obertova Barbora Mgr.</dc:creator>
  <cp:lastModifiedBy>Ondrášová Zuzana  Mgr.</cp:lastModifiedBy>
  <cp:revision>20</cp:revision>
  <cp:lastPrinted>2026-09-29T06:36:04Z</cp:lastPrinted>
  <dcterms:created xsi:type="dcterms:W3CDTF">2019-10-10T12:37:18Z</dcterms:created>
  <dcterms:modified xsi:type="dcterms:W3CDTF">2026-10-02T12:11:37Z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0x010100F4FD43F4D4D6214085BDF6F21628E94E</vt:lpwstr>
  </property>
</Properties>
</file>